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332" r:id="rId3"/>
    <p:sldId id="309" r:id="rId4"/>
    <p:sldId id="333" r:id="rId5"/>
    <p:sldId id="334" r:id="rId6"/>
    <p:sldId id="310" r:id="rId7"/>
    <p:sldId id="360" r:id="rId8"/>
    <p:sldId id="335" r:id="rId9"/>
    <p:sldId id="336" r:id="rId10"/>
    <p:sldId id="338" r:id="rId11"/>
    <p:sldId id="339" r:id="rId12"/>
    <p:sldId id="340" r:id="rId13"/>
    <p:sldId id="342" r:id="rId14"/>
    <p:sldId id="366" r:id="rId15"/>
    <p:sldId id="352" r:id="rId16"/>
    <p:sldId id="353" r:id="rId17"/>
    <p:sldId id="356" r:id="rId18"/>
    <p:sldId id="377" r:id="rId19"/>
    <p:sldId id="355" r:id="rId20"/>
    <p:sldId id="354" r:id="rId21"/>
    <p:sldId id="357" r:id="rId22"/>
    <p:sldId id="359" r:id="rId23"/>
    <p:sldId id="358" r:id="rId24"/>
    <p:sldId id="370" r:id="rId25"/>
    <p:sldId id="367" r:id="rId26"/>
    <p:sldId id="343" r:id="rId27"/>
    <p:sldId id="344" r:id="rId28"/>
    <p:sldId id="345" r:id="rId29"/>
    <p:sldId id="349" r:id="rId30"/>
    <p:sldId id="362" r:id="rId31"/>
    <p:sldId id="364" r:id="rId32"/>
    <p:sldId id="365" r:id="rId33"/>
    <p:sldId id="368" r:id="rId34"/>
    <p:sldId id="269" r:id="rId35"/>
    <p:sldId id="369" r:id="rId36"/>
    <p:sldId id="346" r:id="rId37"/>
    <p:sldId id="347" r:id="rId38"/>
    <p:sldId id="361" r:id="rId39"/>
    <p:sldId id="363" r:id="rId40"/>
    <p:sldId id="273" r:id="rId41"/>
    <p:sldId id="267" r:id="rId42"/>
    <p:sldId id="264" r:id="rId43"/>
    <p:sldId id="348" r:id="rId44"/>
    <p:sldId id="371" r:id="rId45"/>
    <p:sldId id="373" r:id="rId46"/>
    <p:sldId id="374" r:id="rId47"/>
    <p:sldId id="272" r:id="rId48"/>
    <p:sldId id="376" r:id="rId49"/>
    <p:sldId id="372" r:id="rId50"/>
    <p:sldId id="28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54" autoAdjust="0"/>
    <p:restoredTop sz="94644" autoAdjust="0"/>
  </p:normalViewPr>
  <p:slideViewPr>
    <p:cSldViewPr snapToGrid="0">
      <p:cViewPr varScale="1">
        <p:scale>
          <a:sx n="99" d="100"/>
          <a:sy n="99" d="100"/>
        </p:scale>
        <p:origin x="36" y="144"/>
      </p:cViewPr>
      <p:guideLst/>
    </p:cSldViewPr>
  </p:slideViewPr>
  <p:notesTextViewPr>
    <p:cViewPr>
      <p:scale>
        <a:sx n="1" d="1"/>
        <a:sy n="1" d="1"/>
      </p:scale>
      <p:origin x="0" y="0"/>
    </p:cViewPr>
  </p:notesTextViewPr>
  <p:sorterViewPr>
    <p:cViewPr>
      <p:scale>
        <a:sx n="100" d="100"/>
        <a:sy n="100" d="100"/>
      </p:scale>
      <p:origin x="0" y="-495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77DEA-CF31-4B80-8BAD-5D689445A10D}"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D6760-5047-4EAF-ACB1-4565213E6B05}" type="slidenum">
              <a:rPr lang="en-US" smtClean="0"/>
              <a:t>‹#›</a:t>
            </a:fld>
            <a:endParaRPr lang="en-US"/>
          </a:p>
        </p:txBody>
      </p:sp>
    </p:spTree>
    <p:extLst>
      <p:ext uri="{BB962C8B-B14F-4D97-AF65-F5344CB8AC3E}">
        <p14:creationId xmlns:p14="http://schemas.microsoft.com/office/powerpoint/2010/main" val="263614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 McGovern’s acronym</a:t>
            </a:r>
          </a:p>
        </p:txBody>
      </p:sp>
      <p:sp>
        <p:nvSpPr>
          <p:cNvPr id="4" name="Slide Number Placeholder 3"/>
          <p:cNvSpPr>
            <a:spLocks noGrp="1"/>
          </p:cNvSpPr>
          <p:nvPr>
            <p:ph type="sldNum" sz="quarter" idx="5"/>
          </p:nvPr>
        </p:nvSpPr>
        <p:spPr/>
        <p:txBody>
          <a:bodyPr/>
          <a:lstStyle/>
          <a:p>
            <a:fld id="{44CD6760-5047-4EAF-ACB1-4565213E6B05}" type="slidenum">
              <a:rPr lang="en-US" smtClean="0"/>
              <a:t>15</a:t>
            </a:fld>
            <a:endParaRPr lang="en-US"/>
          </a:p>
        </p:txBody>
      </p:sp>
    </p:spTree>
    <p:extLst>
      <p:ext uri="{BB962C8B-B14F-4D97-AF65-F5344CB8AC3E}">
        <p14:creationId xmlns:p14="http://schemas.microsoft.com/office/powerpoint/2010/main" val="336982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D6760-5047-4EAF-ACB1-4565213E6B05}" type="slidenum">
              <a:rPr lang="en-US" smtClean="0"/>
              <a:t>24</a:t>
            </a:fld>
            <a:endParaRPr lang="en-US"/>
          </a:p>
        </p:txBody>
      </p:sp>
    </p:spTree>
    <p:extLst>
      <p:ext uri="{BB962C8B-B14F-4D97-AF65-F5344CB8AC3E}">
        <p14:creationId xmlns:p14="http://schemas.microsoft.com/office/powerpoint/2010/main" val="141196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Blob members are so good at institutional politics that they can advance their careers irrespective of conspicuous failures</a:t>
            </a:r>
          </a:p>
        </p:txBody>
      </p:sp>
      <p:sp>
        <p:nvSpPr>
          <p:cNvPr id="4" name="Slide Number Placeholder 3"/>
          <p:cNvSpPr>
            <a:spLocks noGrp="1"/>
          </p:cNvSpPr>
          <p:nvPr>
            <p:ph type="sldNum" sz="quarter" idx="5"/>
          </p:nvPr>
        </p:nvSpPr>
        <p:spPr/>
        <p:txBody>
          <a:bodyPr/>
          <a:lstStyle/>
          <a:p>
            <a:fld id="{44CD6760-5047-4EAF-ACB1-4565213E6B05}" type="slidenum">
              <a:rPr lang="en-US" smtClean="0"/>
              <a:t>26</a:t>
            </a:fld>
            <a:endParaRPr lang="en-US"/>
          </a:p>
        </p:txBody>
      </p:sp>
    </p:spTree>
    <p:extLst>
      <p:ext uri="{BB962C8B-B14F-4D97-AF65-F5344CB8AC3E}">
        <p14:creationId xmlns:p14="http://schemas.microsoft.com/office/powerpoint/2010/main" val="391352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dense mesh of influence links in the Blob makes it impervious to almost any attack. Each component is protected by other components with which they exchange influence credits.</a:t>
            </a:r>
          </a:p>
        </p:txBody>
      </p:sp>
      <p:sp>
        <p:nvSpPr>
          <p:cNvPr id="4" name="Slide Number Placeholder 3"/>
          <p:cNvSpPr>
            <a:spLocks noGrp="1"/>
          </p:cNvSpPr>
          <p:nvPr>
            <p:ph type="sldNum" sz="quarter" idx="5"/>
          </p:nvPr>
        </p:nvSpPr>
        <p:spPr/>
        <p:txBody>
          <a:bodyPr/>
          <a:lstStyle/>
          <a:p>
            <a:fld id="{44CD6760-5047-4EAF-ACB1-4565213E6B05}" type="slidenum">
              <a:rPr lang="en-US" smtClean="0"/>
              <a:t>29</a:t>
            </a:fld>
            <a:endParaRPr lang="en-US"/>
          </a:p>
        </p:txBody>
      </p:sp>
    </p:spTree>
    <p:extLst>
      <p:ext uri="{BB962C8B-B14F-4D97-AF65-F5344CB8AC3E}">
        <p14:creationId xmlns:p14="http://schemas.microsoft.com/office/powerpoint/2010/main" val="398712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triumph of stealth technology in America was not limited to military aviation; it was also evident in the sophisticated methods developed by Blob members to mask their efforts to advance their careers and pursue their policy objectives.</a:t>
            </a:r>
          </a:p>
        </p:txBody>
      </p:sp>
      <p:sp>
        <p:nvSpPr>
          <p:cNvPr id="4" name="Slide Number Placeholder 3"/>
          <p:cNvSpPr>
            <a:spLocks noGrp="1"/>
          </p:cNvSpPr>
          <p:nvPr>
            <p:ph type="sldNum" sz="quarter" idx="5"/>
          </p:nvPr>
        </p:nvSpPr>
        <p:spPr/>
        <p:txBody>
          <a:bodyPr/>
          <a:lstStyle/>
          <a:p>
            <a:fld id="{44CD6760-5047-4EAF-ACB1-4565213E6B05}" type="slidenum">
              <a:rPr lang="en-US" smtClean="0"/>
              <a:t>30</a:t>
            </a:fld>
            <a:endParaRPr lang="en-US"/>
          </a:p>
        </p:txBody>
      </p:sp>
    </p:spTree>
    <p:extLst>
      <p:ext uri="{BB962C8B-B14F-4D97-AF65-F5344CB8AC3E}">
        <p14:creationId xmlns:p14="http://schemas.microsoft.com/office/powerpoint/2010/main" val="200943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title this slide “The Banality of Grifting,” but I decided not to editorialize. Note the relatively trivial amount of the bribe needed to secure a multi-billion dollar contract. Also note that Boeing was not punished as a corporation, and, as will be shown in the next slide, ended up winning the tanker business. Incidentally, </a:t>
            </a:r>
            <a:r>
              <a:rPr lang="en-US" dirty="0" err="1"/>
              <a:t>Druyun</a:t>
            </a:r>
            <a:r>
              <a:rPr lang="en-US" dirty="0"/>
              <a:t> will collect her Federal pension.</a:t>
            </a:r>
          </a:p>
        </p:txBody>
      </p:sp>
      <p:sp>
        <p:nvSpPr>
          <p:cNvPr id="4" name="Slide Number Placeholder 3"/>
          <p:cNvSpPr>
            <a:spLocks noGrp="1"/>
          </p:cNvSpPr>
          <p:nvPr>
            <p:ph type="sldNum" sz="quarter" idx="5"/>
          </p:nvPr>
        </p:nvSpPr>
        <p:spPr/>
        <p:txBody>
          <a:bodyPr/>
          <a:lstStyle/>
          <a:p>
            <a:fld id="{44CD6760-5047-4EAF-ACB1-4565213E6B05}" type="slidenum">
              <a:rPr lang="en-US" smtClean="0"/>
              <a:t>32</a:t>
            </a:fld>
            <a:endParaRPr lang="en-US"/>
          </a:p>
        </p:txBody>
      </p:sp>
    </p:spTree>
    <p:extLst>
      <p:ext uri="{BB962C8B-B14F-4D97-AF65-F5344CB8AC3E}">
        <p14:creationId xmlns:p14="http://schemas.microsoft.com/office/powerpoint/2010/main" val="107443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some rough justice, in that Boeing has had to pay out over $5 billion in cost overruns from the fixed-price contract, but the Air Force still does not have a usable tanker aircraft.</a:t>
            </a:r>
          </a:p>
        </p:txBody>
      </p:sp>
      <p:sp>
        <p:nvSpPr>
          <p:cNvPr id="4" name="Slide Number Placeholder 3"/>
          <p:cNvSpPr>
            <a:spLocks noGrp="1"/>
          </p:cNvSpPr>
          <p:nvPr>
            <p:ph type="sldNum" sz="quarter" idx="5"/>
          </p:nvPr>
        </p:nvSpPr>
        <p:spPr/>
        <p:txBody>
          <a:bodyPr/>
          <a:lstStyle/>
          <a:p>
            <a:fld id="{44CD6760-5047-4EAF-ACB1-4565213E6B05}" type="slidenum">
              <a:rPr lang="en-US" smtClean="0"/>
              <a:t>33</a:t>
            </a:fld>
            <a:endParaRPr lang="en-US"/>
          </a:p>
        </p:txBody>
      </p:sp>
    </p:spTree>
    <p:extLst>
      <p:ext uri="{BB962C8B-B14F-4D97-AF65-F5344CB8AC3E}">
        <p14:creationId xmlns:p14="http://schemas.microsoft.com/office/powerpoint/2010/main" val="281427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4AACCF-F371-4941-A8D0-67F5513A082A}"/>
              </a:ext>
            </a:extLst>
          </p:cNvPr>
          <p:cNvSpPr txBox="1"/>
          <p:nvPr userDrawn="1"/>
        </p:nvSpPr>
        <p:spPr>
          <a:xfrm>
            <a:off x="181207" y="6400129"/>
            <a:ext cx="4489116" cy="338554"/>
          </a:xfrm>
          <a:prstGeom prst="rect">
            <a:avLst/>
          </a:prstGeom>
          <a:noFill/>
        </p:spPr>
        <p:txBody>
          <a:bodyPr wrap="square">
            <a:spAutoFit/>
          </a:bodyPr>
          <a:lstStyle/>
          <a:p>
            <a:r>
              <a:rPr lang="en-US" sz="1600" dirty="0"/>
              <a:t>GPUS Annual Meeting Workshop 7/15/2022</a:t>
            </a:r>
          </a:p>
        </p:txBody>
      </p:sp>
    </p:spTree>
    <p:extLst>
      <p:ext uri="{BB962C8B-B14F-4D97-AF65-F5344CB8AC3E}">
        <p14:creationId xmlns:p14="http://schemas.microsoft.com/office/powerpoint/2010/main" val="359116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7059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rgbClr val="21434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7" name="TextBox 6">
            <a:extLst>
              <a:ext uri="{FF2B5EF4-FFF2-40B4-BE49-F238E27FC236}">
                <a16:creationId xmlns:a16="http://schemas.microsoft.com/office/drawing/2014/main" id="{8F77CAB8-527C-4A53-8DCB-389C7D104256}"/>
              </a:ext>
            </a:extLst>
          </p:cNvPr>
          <p:cNvSpPr txBox="1"/>
          <p:nvPr userDrawn="1"/>
        </p:nvSpPr>
        <p:spPr>
          <a:xfrm>
            <a:off x="60456" y="6581001"/>
            <a:ext cx="2061783" cy="276999"/>
          </a:xfrm>
          <a:prstGeom prst="rect">
            <a:avLst/>
          </a:prstGeom>
          <a:noFill/>
        </p:spPr>
        <p:txBody>
          <a:bodyPr wrap="none" rtlCol="0">
            <a:spAutoFit/>
          </a:bodyPr>
          <a:lstStyle/>
          <a:p>
            <a:r>
              <a:rPr lang="en-US" sz="1200" dirty="0"/>
              <a:t>GPAX Webinar 1/14/2021</a:t>
            </a:r>
          </a:p>
        </p:txBody>
      </p:sp>
    </p:spTree>
    <p:extLst>
      <p:ext uri="{BB962C8B-B14F-4D97-AF65-F5344CB8AC3E}">
        <p14:creationId xmlns:p14="http://schemas.microsoft.com/office/powerpoint/2010/main" val="2610267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5584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42E022-8F4A-418A-BA19-06350F640B0D}"/>
              </a:ext>
            </a:extLst>
          </p:cNvPr>
          <p:cNvSpPr txBox="1"/>
          <p:nvPr/>
        </p:nvSpPr>
        <p:spPr>
          <a:xfrm>
            <a:off x="4884817" y="573089"/>
            <a:ext cx="7189196" cy="2798956"/>
          </a:xfrm>
          <a:prstGeom prst="rect">
            <a:avLst/>
          </a:prstGeom>
        </p:spPr>
        <p:txBody>
          <a:bodyPr vert="horz" lIns="91440" tIns="45720" rIns="91440" bIns="45720" rtlCol="0" anchor="ctr">
            <a:normAutofit/>
          </a:bodyPr>
          <a:lstStyle/>
          <a:p>
            <a:pPr defTabSz="457200">
              <a:spcBef>
                <a:spcPct val="0"/>
              </a:spcBef>
              <a:spcAft>
                <a:spcPts val="600"/>
              </a:spcAft>
            </a:pPr>
            <a:r>
              <a:rPr lang="en-US" sz="4400" b="0" i="0" kern="1200" dirty="0">
                <a:solidFill>
                  <a:srgbClr val="FFFF00"/>
                </a:solidFill>
                <a:latin typeface="+mj-lt"/>
                <a:ea typeface="+mj-ea"/>
                <a:cs typeface="+mj-cs"/>
              </a:rPr>
              <a:t>The Anatomy of the Blob</a:t>
            </a:r>
          </a:p>
        </p:txBody>
      </p:sp>
      <p:sp>
        <p:nvSpPr>
          <p:cNvPr id="14" name="Subtitle 2">
            <a:extLst>
              <a:ext uri="{FF2B5EF4-FFF2-40B4-BE49-F238E27FC236}">
                <a16:creationId xmlns:a16="http://schemas.microsoft.com/office/drawing/2014/main" id="{7E58A1C4-BF36-4A55-9D9C-333542158880}"/>
              </a:ext>
            </a:extLst>
          </p:cNvPr>
          <p:cNvSpPr txBox="1">
            <a:spLocks/>
          </p:cNvSpPr>
          <p:nvPr/>
        </p:nvSpPr>
        <p:spPr>
          <a:xfrm>
            <a:off x="45045" y="1039661"/>
            <a:ext cx="4765689" cy="419100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r"/>
            <a:r>
              <a:rPr lang="en-US" sz="2400" dirty="0">
                <a:solidFill>
                  <a:schemeClr val="tx1"/>
                </a:solidFill>
              </a:rPr>
              <a:t>THE STRUCTURE OF AMERICA’S FOREIGN POLICY collective</a:t>
            </a:r>
          </a:p>
          <a:p>
            <a:pPr algn="r"/>
            <a:endParaRPr lang="en-US" sz="2400" dirty="0">
              <a:solidFill>
                <a:schemeClr val="tx1"/>
              </a:solidFill>
            </a:endParaRPr>
          </a:p>
          <a:p>
            <a:pPr algn="r"/>
            <a:endParaRPr lang="en-US" dirty="0">
              <a:solidFill>
                <a:schemeClr val="tx1"/>
              </a:solidFill>
            </a:endParaRPr>
          </a:p>
          <a:p>
            <a:pPr algn="r"/>
            <a:r>
              <a:rPr lang="en-US" sz="1800" dirty="0">
                <a:solidFill>
                  <a:schemeClr val="tx1"/>
                </a:solidFill>
              </a:rPr>
              <a:t>HAIG HOVANESS</a:t>
            </a:r>
          </a:p>
          <a:p>
            <a:pPr algn="r"/>
            <a:r>
              <a:rPr lang="en-US" sz="1800" dirty="0">
                <a:solidFill>
                  <a:schemeClr val="tx1"/>
                </a:solidFill>
              </a:rPr>
              <a:t> Co-chair, green party </a:t>
            </a:r>
          </a:p>
          <a:p>
            <a:pPr algn="r"/>
            <a:r>
              <a:rPr lang="en-US" sz="1800" dirty="0">
                <a:solidFill>
                  <a:schemeClr val="tx1"/>
                </a:solidFill>
              </a:rPr>
              <a:t>peace action committee</a:t>
            </a:r>
          </a:p>
        </p:txBody>
      </p:sp>
      <p:cxnSp>
        <p:nvCxnSpPr>
          <p:cNvPr id="16" name="Straight Connector 15">
            <a:extLst>
              <a:ext uri="{FF2B5EF4-FFF2-40B4-BE49-F238E27FC236}">
                <a16:creationId xmlns:a16="http://schemas.microsoft.com/office/drawing/2014/main" id="{5F662407-CB2F-4EB2-BC6B-296CD026BF65}"/>
              </a:ext>
            </a:extLst>
          </p:cNvPr>
          <p:cNvCxnSpPr>
            <a:cxnSpLocks/>
          </p:cNvCxnSpPr>
          <p:nvPr/>
        </p:nvCxnSpPr>
        <p:spPr>
          <a:xfrm>
            <a:off x="4884817" y="1088947"/>
            <a:ext cx="0" cy="4925961"/>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a:extLst>
              <a:ext uri="{FF2B5EF4-FFF2-40B4-BE49-F238E27FC236}">
                <a16:creationId xmlns:a16="http://schemas.microsoft.com/office/drawing/2014/main" id="{511202B0-CFA7-7C2A-D569-91F222203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558" y="2714309"/>
            <a:ext cx="6560043" cy="3024340"/>
          </a:xfrm>
          <a:prstGeom prst="rect">
            <a:avLst/>
          </a:prstGeom>
        </p:spPr>
      </p:pic>
    </p:spTree>
    <p:extLst>
      <p:ext uri="{BB962C8B-B14F-4D97-AF65-F5344CB8AC3E}">
        <p14:creationId xmlns:p14="http://schemas.microsoft.com/office/powerpoint/2010/main" val="35490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878-9F31-4C74-F451-AB3B69DCF4AA}"/>
              </a:ext>
            </a:extLst>
          </p:cNvPr>
          <p:cNvSpPr>
            <a:spLocks noGrp="1"/>
          </p:cNvSpPr>
          <p:nvPr>
            <p:ph type="title" idx="4294967295"/>
          </p:nvPr>
        </p:nvSpPr>
        <p:spPr>
          <a:xfrm>
            <a:off x="828816" y="323850"/>
            <a:ext cx="9404350" cy="1400175"/>
          </a:xfrm>
        </p:spPr>
        <p:txBody>
          <a:bodyPr/>
          <a:lstStyle/>
          <a:p>
            <a:r>
              <a:rPr lang="en-US" dirty="0">
                <a:solidFill>
                  <a:srgbClr val="FFFF00"/>
                </a:solidFill>
              </a:rPr>
              <a:t>The Blob’s Failure in Libya</a:t>
            </a:r>
          </a:p>
        </p:txBody>
      </p:sp>
      <p:pic>
        <p:nvPicPr>
          <p:cNvPr id="4" name="Picture 3" descr="A group of people on a vehicle&#10;&#10;Description automatically generated with low confidence">
            <a:extLst>
              <a:ext uri="{FF2B5EF4-FFF2-40B4-BE49-F238E27FC236}">
                <a16:creationId xmlns:a16="http://schemas.microsoft.com/office/drawing/2014/main" id="{ADB86DB5-D2C2-2568-F6FB-C22B73908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9776" y="550596"/>
            <a:ext cx="3823282" cy="5983554"/>
          </a:xfrm>
          <a:prstGeom prst="rect">
            <a:avLst/>
          </a:prstGeom>
        </p:spPr>
      </p:pic>
      <p:sp>
        <p:nvSpPr>
          <p:cNvPr id="5" name="TextBox 4">
            <a:extLst>
              <a:ext uri="{FF2B5EF4-FFF2-40B4-BE49-F238E27FC236}">
                <a16:creationId xmlns:a16="http://schemas.microsoft.com/office/drawing/2014/main" id="{8F01B11C-69E3-50F3-E5EF-A6C37CDF0EF3}"/>
              </a:ext>
            </a:extLst>
          </p:cNvPr>
          <p:cNvSpPr txBox="1"/>
          <p:nvPr/>
        </p:nvSpPr>
        <p:spPr>
          <a:xfrm>
            <a:off x="1328808" y="1977445"/>
            <a:ext cx="595486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The Blob’s attack on Libya transformed the most prosperous nation in Africa into a failed state wracked by civil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prstClr val="white"/>
              </a:solidFill>
              <a:latin typeface="Century Gothic" panose="020B0502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2,500 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prstClr val="white"/>
              </a:solidFill>
              <a:latin typeface="Century Gothic" panose="020B0502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6486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878-9F31-4C74-F451-AB3B69DCF4AA}"/>
              </a:ext>
            </a:extLst>
          </p:cNvPr>
          <p:cNvSpPr>
            <a:spLocks noGrp="1"/>
          </p:cNvSpPr>
          <p:nvPr>
            <p:ph type="title" idx="4294967295"/>
          </p:nvPr>
        </p:nvSpPr>
        <p:spPr>
          <a:xfrm>
            <a:off x="927913" y="317306"/>
            <a:ext cx="9404350" cy="1400175"/>
          </a:xfrm>
        </p:spPr>
        <p:txBody>
          <a:bodyPr/>
          <a:lstStyle/>
          <a:p>
            <a:r>
              <a:rPr lang="en-US" dirty="0">
                <a:solidFill>
                  <a:srgbClr val="FFFF00"/>
                </a:solidFill>
              </a:rPr>
              <a:t>The Blob’s Failure in Iraq</a:t>
            </a:r>
          </a:p>
        </p:txBody>
      </p:sp>
      <p:pic>
        <p:nvPicPr>
          <p:cNvPr id="4" name="Picture 3" descr="Text&#10;&#10;Description automatically generated">
            <a:extLst>
              <a:ext uri="{FF2B5EF4-FFF2-40B4-BE49-F238E27FC236}">
                <a16:creationId xmlns:a16="http://schemas.microsoft.com/office/drawing/2014/main" id="{178FC0FC-DC7E-D7A2-E72F-B73B3D3D4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674" y="615627"/>
            <a:ext cx="4092420" cy="5456560"/>
          </a:xfrm>
          <a:prstGeom prst="rect">
            <a:avLst/>
          </a:prstGeom>
        </p:spPr>
      </p:pic>
      <p:sp>
        <p:nvSpPr>
          <p:cNvPr id="3" name="TextBox 2">
            <a:extLst>
              <a:ext uri="{FF2B5EF4-FFF2-40B4-BE49-F238E27FC236}">
                <a16:creationId xmlns:a16="http://schemas.microsoft.com/office/drawing/2014/main" id="{F5DE25D4-A558-8AEB-AE15-99A09F041C59}"/>
              </a:ext>
            </a:extLst>
          </p:cNvPr>
          <p:cNvSpPr txBox="1"/>
          <p:nvPr/>
        </p:nvSpPr>
        <p:spPr>
          <a:xfrm>
            <a:off x="1234216" y="1717481"/>
            <a:ext cx="5288204" cy="3970318"/>
          </a:xfrm>
          <a:prstGeom prst="rect">
            <a:avLst/>
          </a:prstGeom>
          <a:noFill/>
        </p:spPr>
        <p:txBody>
          <a:bodyPr wrap="square" rtlCol="0">
            <a:spAutoFit/>
          </a:bodyPr>
          <a:lstStyle/>
          <a:p>
            <a:r>
              <a:rPr lang="en-US" sz="2800" dirty="0"/>
              <a:t>An illegal war of aggression, based on lies, inflicted enormous damage, ignited a civil war, strengthened the influence of Iran, and gave rise to ISIS, </a:t>
            </a:r>
            <a:r>
              <a:rPr lang="en-US" sz="2800" dirty="0" err="1"/>
              <a:t>futher</a:t>
            </a:r>
            <a:r>
              <a:rPr lang="en-US" sz="2800" dirty="0"/>
              <a:t> destabilizing the region</a:t>
            </a:r>
          </a:p>
          <a:p>
            <a:endParaRPr lang="en-US" sz="2800" dirty="0"/>
          </a:p>
          <a:p>
            <a:r>
              <a:rPr lang="en-US" sz="2800" dirty="0"/>
              <a:t>190,000 killed</a:t>
            </a:r>
          </a:p>
        </p:txBody>
      </p:sp>
    </p:spTree>
    <p:extLst>
      <p:ext uri="{BB962C8B-B14F-4D97-AF65-F5344CB8AC3E}">
        <p14:creationId xmlns:p14="http://schemas.microsoft.com/office/powerpoint/2010/main" val="2308109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878-9F31-4C74-F451-AB3B69DCF4AA}"/>
              </a:ext>
            </a:extLst>
          </p:cNvPr>
          <p:cNvSpPr>
            <a:spLocks noGrp="1"/>
          </p:cNvSpPr>
          <p:nvPr>
            <p:ph type="title" idx="4294967295"/>
          </p:nvPr>
        </p:nvSpPr>
        <p:spPr>
          <a:xfrm>
            <a:off x="769953" y="366712"/>
            <a:ext cx="9404350" cy="1400175"/>
          </a:xfrm>
        </p:spPr>
        <p:txBody>
          <a:bodyPr/>
          <a:lstStyle/>
          <a:p>
            <a:r>
              <a:rPr lang="en-US" dirty="0">
                <a:solidFill>
                  <a:srgbClr val="FFFF00"/>
                </a:solidFill>
              </a:rPr>
              <a:t>The Blob’s Failure in Syria</a:t>
            </a:r>
          </a:p>
        </p:txBody>
      </p:sp>
      <p:pic>
        <p:nvPicPr>
          <p:cNvPr id="4" name="Picture 3" descr="Text&#10;&#10;Description automatically generated">
            <a:extLst>
              <a:ext uri="{FF2B5EF4-FFF2-40B4-BE49-F238E27FC236}">
                <a16:creationId xmlns:a16="http://schemas.microsoft.com/office/drawing/2014/main" id="{54DC9264-7ADA-0AF0-1DA1-236F92CD6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1980" y="575413"/>
            <a:ext cx="3905494" cy="6004696"/>
          </a:xfrm>
          <a:prstGeom prst="rect">
            <a:avLst/>
          </a:prstGeom>
        </p:spPr>
      </p:pic>
      <p:sp>
        <p:nvSpPr>
          <p:cNvPr id="3" name="TextBox 2">
            <a:extLst>
              <a:ext uri="{FF2B5EF4-FFF2-40B4-BE49-F238E27FC236}">
                <a16:creationId xmlns:a16="http://schemas.microsoft.com/office/drawing/2014/main" id="{610CDBC2-4271-1C7E-66BD-552BC60A1E9F}"/>
              </a:ext>
            </a:extLst>
          </p:cNvPr>
          <p:cNvSpPr txBox="1"/>
          <p:nvPr/>
        </p:nvSpPr>
        <p:spPr>
          <a:xfrm>
            <a:off x="1171153" y="1328808"/>
            <a:ext cx="5716126" cy="4832092"/>
          </a:xfrm>
          <a:prstGeom prst="rect">
            <a:avLst/>
          </a:prstGeom>
          <a:noFill/>
        </p:spPr>
        <p:txBody>
          <a:bodyPr wrap="square" rtlCol="0">
            <a:spAutoFit/>
          </a:bodyPr>
          <a:lstStyle/>
          <a:p>
            <a:r>
              <a:rPr lang="en-US" sz="2800" dirty="0"/>
              <a:t>A clandestine proxy war aimed at regime change devastated Syria, armed Islamic radicals, and encouraged Kurdish nationalists. Russian intervention preserved the regime, but the U.S. continues to illegally occupy portions of Syria, with no clear objectives.</a:t>
            </a:r>
          </a:p>
          <a:p>
            <a:endParaRPr lang="en-US" sz="2800" dirty="0"/>
          </a:p>
          <a:p>
            <a:r>
              <a:rPr lang="en-US" sz="2800" dirty="0"/>
              <a:t>307,000 killed</a:t>
            </a:r>
          </a:p>
        </p:txBody>
      </p:sp>
    </p:spTree>
    <p:extLst>
      <p:ext uri="{BB962C8B-B14F-4D97-AF65-F5344CB8AC3E}">
        <p14:creationId xmlns:p14="http://schemas.microsoft.com/office/powerpoint/2010/main" val="3111088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878-9F31-4C74-F451-AB3B69DCF4AA}"/>
              </a:ext>
            </a:extLst>
          </p:cNvPr>
          <p:cNvSpPr>
            <a:spLocks noGrp="1"/>
          </p:cNvSpPr>
          <p:nvPr>
            <p:ph type="title" idx="4294967295"/>
          </p:nvPr>
        </p:nvSpPr>
        <p:spPr>
          <a:xfrm>
            <a:off x="1549525" y="262633"/>
            <a:ext cx="9360048" cy="1641475"/>
          </a:xfrm>
        </p:spPr>
        <p:txBody>
          <a:bodyPr vert="horz" lIns="91440" tIns="45720" rIns="91440" bIns="45720" rtlCol="0" anchor="t">
            <a:normAutofit/>
          </a:bodyPr>
          <a:lstStyle/>
          <a:p>
            <a:pPr>
              <a:lnSpc>
                <a:spcPct val="90000"/>
              </a:lnSpc>
            </a:pPr>
            <a:r>
              <a:rPr lang="en-US" sz="3600" dirty="0">
                <a:solidFill>
                  <a:srgbClr val="FFFF00"/>
                </a:solidFill>
              </a:rPr>
              <a:t>The </a:t>
            </a:r>
            <a:r>
              <a:rPr lang="en-US" sz="4000" dirty="0">
                <a:solidFill>
                  <a:srgbClr val="FFFF00"/>
                </a:solidFill>
              </a:rPr>
              <a:t>Blob’s</a:t>
            </a:r>
            <a:r>
              <a:rPr lang="en-US" sz="3600" dirty="0">
                <a:solidFill>
                  <a:srgbClr val="FFFF00"/>
                </a:solidFill>
              </a:rPr>
              <a:t> </a:t>
            </a:r>
            <a:r>
              <a:rPr lang="en-US" sz="4000" dirty="0">
                <a:solidFill>
                  <a:srgbClr val="FFFF00"/>
                </a:solidFill>
              </a:rPr>
              <a:t>Failure</a:t>
            </a:r>
            <a:r>
              <a:rPr lang="en-US" sz="3600" dirty="0">
                <a:solidFill>
                  <a:srgbClr val="FFFF00"/>
                </a:solidFill>
              </a:rPr>
              <a:t> in </a:t>
            </a:r>
            <a:r>
              <a:rPr lang="en-US" sz="4000" dirty="0">
                <a:solidFill>
                  <a:srgbClr val="FFFF00"/>
                </a:solidFill>
              </a:rPr>
              <a:t>Ukraine</a:t>
            </a:r>
            <a:r>
              <a:rPr lang="en-US" sz="3600" dirty="0">
                <a:solidFill>
                  <a:srgbClr val="FFFF00"/>
                </a:solidFill>
              </a:rPr>
              <a:t> (ongoing)</a:t>
            </a:r>
          </a:p>
        </p:txBody>
      </p:sp>
      <p:pic>
        <p:nvPicPr>
          <p:cNvPr id="8" name="Picture 7" descr="A picture containing outdoor, ground, apartment building, dirt&#10;&#10;Description automatically generated">
            <a:extLst>
              <a:ext uri="{FF2B5EF4-FFF2-40B4-BE49-F238E27FC236}">
                <a16:creationId xmlns:a16="http://schemas.microsoft.com/office/drawing/2014/main" id="{51F3B63A-66AE-D598-A3E3-63428AAFEC37}"/>
              </a:ext>
            </a:extLst>
          </p:cNvPr>
          <p:cNvPicPr>
            <a:picLocks noChangeAspect="1"/>
          </p:cNvPicPr>
          <p:nvPr/>
        </p:nvPicPr>
        <p:blipFill rotWithShape="1">
          <a:blip r:embed="rId3">
            <a:extLst>
              <a:ext uri="{28A0092B-C50C-407E-A947-70E740481C1C}">
                <a14:useLocalDpi xmlns:a14="http://schemas.microsoft.com/office/drawing/2010/main" val="0"/>
              </a:ext>
            </a:extLst>
          </a:blip>
          <a:srcRect l="12606" r="18315" b="-1"/>
          <a:stretch/>
        </p:blipFill>
        <p:spPr>
          <a:xfrm>
            <a:off x="5650029" y="1027162"/>
            <a:ext cx="6357289" cy="5176711"/>
          </a:xfrm>
          <a:prstGeom prst="rect">
            <a:avLst/>
          </a:prstGeom>
          <a:effectLst>
            <a:outerShdw blurRad="50800" dist="38100" dir="5400000" algn="t" rotWithShape="0">
              <a:prstClr val="black">
                <a:alpha val="43000"/>
              </a:prstClr>
            </a:outerShdw>
          </a:effectLst>
        </p:spPr>
      </p:pic>
      <p:sp>
        <p:nvSpPr>
          <p:cNvPr id="6" name="TextBox 5">
            <a:extLst>
              <a:ext uri="{FF2B5EF4-FFF2-40B4-BE49-F238E27FC236}">
                <a16:creationId xmlns:a16="http://schemas.microsoft.com/office/drawing/2014/main" id="{43E356DC-02A3-2C3F-6B83-1906B548C978}"/>
              </a:ext>
            </a:extLst>
          </p:cNvPr>
          <p:cNvSpPr txBox="1"/>
          <p:nvPr/>
        </p:nvSpPr>
        <p:spPr>
          <a:xfrm>
            <a:off x="336884" y="977612"/>
            <a:ext cx="5313145" cy="4828556"/>
          </a:xfrm>
          <a:prstGeom prst="rect">
            <a:avLst/>
          </a:prstGeom>
        </p:spPr>
        <p:txBody>
          <a:bodyPr vert="horz" lIns="91440" tIns="45720" rIns="91440" bIns="45720" rtlCol="0">
            <a:normAutofit/>
          </a:bodyPr>
          <a:lstStyle/>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NATO </a:t>
            </a:r>
            <a:r>
              <a:rPr lang="en-US" sz="2400" dirty="0">
                <a:solidFill>
                  <a:prstClr val="white"/>
                </a:solidFill>
                <a:latin typeface="Century Gothic" panose="020B0502020202020204"/>
              </a:rPr>
              <a:t>moves</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to include Ukraine trigger devastating war</a:t>
            </a: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Economic sanctions resulting from war damaging EU and global economies </a:t>
            </a: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Risk of escalation to nuclear war</a:t>
            </a: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Russia driven into a strong alliance with China, creating a Eurasian hyper-power</a:t>
            </a: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tabLst/>
              <a:defRPr/>
            </a:pPr>
            <a:endParaRPr lang="en-US" sz="2400" dirty="0">
              <a:solidFill>
                <a:prstClr val="white"/>
              </a:solidFill>
              <a:latin typeface="Century Gothic" panose="020B0502020202020204"/>
            </a:endParaRP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tabLst/>
              <a:defRPr/>
            </a:pPr>
            <a:r>
              <a:rPr lang="en-US" sz="2400" dirty="0">
                <a:solidFill>
                  <a:prstClr val="white"/>
                </a:solidFill>
                <a:latin typeface="Century Gothic" panose="020B0502020202020204"/>
              </a:rPr>
              <a:t>&gt; 30,000 killed</a:t>
            </a: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Char char=""/>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Char char=""/>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Char char=""/>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9408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C993E-1DBB-747E-6B01-B8901834E9FF}"/>
              </a:ext>
            </a:extLst>
          </p:cNvPr>
          <p:cNvSpPr>
            <a:spLocks noGrp="1"/>
          </p:cNvSpPr>
          <p:nvPr>
            <p:ph type="title" idx="4294967295"/>
          </p:nvPr>
        </p:nvSpPr>
        <p:spPr>
          <a:xfrm>
            <a:off x="387382" y="389375"/>
            <a:ext cx="11761076" cy="1400175"/>
          </a:xfrm>
        </p:spPr>
        <p:txBody>
          <a:bodyPr/>
          <a:lstStyle/>
          <a:p>
            <a:r>
              <a:rPr lang="en-US" dirty="0">
                <a:solidFill>
                  <a:srgbClr val="FFFF00"/>
                </a:solidFill>
              </a:rPr>
              <a:t>The Blob Increases the Risk of Nuclear War	</a:t>
            </a:r>
          </a:p>
        </p:txBody>
      </p:sp>
      <p:sp>
        <p:nvSpPr>
          <p:cNvPr id="3" name="Content Placeholder 2">
            <a:extLst>
              <a:ext uri="{FF2B5EF4-FFF2-40B4-BE49-F238E27FC236}">
                <a16:creationId xmlns:a16="http://schemas.microsoft.com/office/drawing/2014/main" id="{23B852E8-25C5-015D-A4E3-8D501C82CE33}"/>
              </a:ext>
            </a:extLst>
          </p:cNvPr>
          <p:cNvSpPr>
            <a:spLocks noGrp="1"/>
          </p:cNvSpPr>
          <p:nvPr>
            <p:ph idx="4294967295"/>
          </p:nvPr>
        </p:nvSpPr>
        <p:spPr>
          <a:xfrm>
            <a:off x="545341" y="1171317"/>
            <a:ext cx="8689147" cy="4195762"/>
          </a:xfrm>
        </p:spPr>
        <p:txBody>
          <a:bodyPr>
            <a:noAutofit/>
          </a:bodyPr>
          <a:lstStyle/>
          <a:p>
            <a:r>
              <a:rPr lang="en-US" sz="2400" dirty="0"/>
              <a:t>Encouraging arms-racing (full-spectrum dominance)</a:t>
            </a:r>
          </a:p>
          <a:p>
            <a:r>
              <a:rPr lang="en-US" sz="2400" dirty="0"/>
              <a:t>Withdrawal from strategic arms control treaties</a:t>
            </a:r>
          </a:p>
          <a:p>
            <a:pPr lvl="1"/>
            <a:r>
              <a:rPr lang="en-US" sz="2400" dirty="0"/>
              <a:t>ABM</a:t>
            </a:r>
          </a:p>
          <a:p>
            <a:pPr lvl="1"/>
            <a:r>
              <a:rPr lang="en-US" sz="2400" dirty="0"/>
              <a:t>INF</a:t>
            </a:r>
          </a:p>
          <a:p>
            <a:pPr lvl="1"/>
            <a:r>
              <a:rPr lang="en-US" sz="2400" dirty="0"/>
              <a:t>Open Skies</a:t>
            </a:r>
          </a:p>
          <a:p>
            <a:r>
              <a:rPr lang="en-US" sz="2400" dirty="0"/>
              <a:t>Promotion of destabilizing weapons programs</a:t>
            </a:r>
          </a:p>
          <a:p>
            <a:pPr lvl="1"/>
            <a:r>
              <a:rPr lang="en-US" sz="2400" dirty="0"/>
              <a:t>Anti-Ballistic Missile systems</a:t>
            </a:r>
          </a:p>
          <a:p>
            <a:pPr lvl="1"/>
            <a:r>
              <a:rPr lang="en-US" sz="2400" dirty="0"/>
              <a:t>Anti-satellite weapons</a:t>
            </a:r>
          </a:p>
          <a:p>
            <a:pPr lvl="1"/>
            <a:r>
              <a:rPr lang="en-US" sz="2400" dirty="0"/>
              <a:t>Cyberwarfare</a:t>
            </a:r>
          </a:p>
          <a:p>
            <a:pPr lvl="1"/>
            <a:r>
              <a:rPr lang="en-US" sz="2400" dirty="0"/>
              <a:t>Tactical nuclear weapons</a:t>
            </a:r>
          </a:p>
        </p:txBody>
      </p:sp>
      <p:pic>
        <p:nvPicPr>
          <p:cNvPr id="5" name="Picture 4" descr="A picture containing weapon, smoke, hydrogen bomb, mountain&#10;&#10;Description automatically generated">
            <a:extLst>
              <a:ext uri="{FF2B5EF4-FFF2-40B4-BE49-F238E27FC236}">
                <a16:creationId xmlns:a16="http://schemas.microsoft.com/office/drawing/2014/main" id="{EAE0F7DF-4609-5251-4F94-5261CFC16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4754" y="2200276"/>
            <a:ext cx="4247029" cy="3609975"/>
          </a:xfrm>
          <a:prstGeom prst="rect">
            <a:avLst/>
          </a:prstGeom>
        </p:spPr>
      </p:pic>
    </p:spTree>
    <p:extLst>
      <p:ext uri="{BB962C8B-B14F-4D97-AF65-F5344CB8AC3E}">
        <p14:creationId xmlns:p14="http://schemas.microsoft.com/office/powerpoint/2010/main" val="3458321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1027011" y="344332"/>
            <a:ext cx="10772775" cy="1400175"/>
          </a:xfrm>
        </p:spPr>
        <p:txBody>
          <a:bodyPr/>
          <a:lstStyle/>
          <a:p>
            <a:r>
              <a:rPr lang="en-US" dirty="0">
                <a:solidFill>
                  <a:srgbClr val="FFFF00"/>
                </a:solidFill>
              </a:rPr>
              <a:t>Naming the Parts of the Blob (MICIMAT)</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3576520" y="1557104"/>
            <a:ext cx="4616450" cy="4195762"/>
          </a:xfrm>
        </p:spPr>
        <p:txBody>
          <a:bodyPr/>
          <a:lstStyle/>
          <a:p>
            <a:r>
              <a:rPr lang="en-US" sz="3200" dirty="0">
                <a:solidFill>
                  <a:schemeClr val="accent3">
                    <a:lumMod val="60000"/>
                    <a:lumOff val="40000"/>
                  </a:schemeClr>
                </a:solidFill>
              </a:rPr>
              <a:t>M</a:t>
            </a:r>
            <a:r>
              <a:rPr lang="en-US" sz="2400" dirty="0"/>
              <a:t>ilitary</a:t>
            </a:r>
          </a:p>
          <a:p>
            <a:r>
              <a:rPr lang="en-US" sz="3200" dirty="0">
                <a:solidFill>
                  <a:schemeClr val="accent3">
                    <a:lumMod val="60000"/>
                    <a:lumOff val="40000"/>
                  </a:schemeClr>
                </a:solidFill>
              </a:rPr>
              <a:t>I</a:t>
            </a:r>
            <a:r>
              <a:rPr lang="en-US" sz="2400" dirty="0"/>
              <a:t>ntelligence agencies</a:t>
            </a:r>
          </a:p>
          <a:p>
            <a:r>
              <a:rPr lang="en-US" sz="3200" dirty="0">
                <a:solidFill>
                  <a:schemeClr val="accent3">
                    <a:lumMod val="60000"/>
                    <a:lumOff val="40000"/>
                  </a:schemeClr>
                </a:solidFill>
              </a:rPr>
              <a:t>C</a:t>
            </a:r>
            <a:r>
              <a:rPr lang="en-US" sz="2400" dirty="0"/>
              <a:t>ongress</a:t>
            </a:r>
          </a:p>
          <a:p>
            <a:r>
              <a:rPr lang="en-US" sz="2400" dirty="0"/>
              <a:t>Defense </a:t>
            </a:r>
            <a:r>
              <a:rPr lang="en-US" sz="3200" dirty="0">
                <a:solidFill>
                  <a:schemeClr val="accent3">
                    <a:lumMod val="60000"/>
                    <a:lumOff val="40000"/>
                  </a:schemeClr>
                </a:solidFill>
              </a:rPr>
              <a:t>I</a:t>
            </a:r>
            <a:r>
              <a:rPr lang="en-US" sz="2400" dirty="0"/>
              <a:t>ndustry</a:t>
            </a:r>
          </a:p>
          <a:p>
            <a:r>
              <a:rPr lang="en-US" sz="3200" dirty="0">
                <a:solidFill>
                  <a:schemeClr val="accent3">
                    <a:lumMod val="60000"/>
                    <a:lumOff val="40000"/>
                  </a:schemeClr>
                </a:solidFill>
              </a:rPr>
              <a:t>M</a:t>
            </a:r>
            <a:r>
              <a:rPr lang="en-US" sz="2400" dirty="0"/>
              <a:t>edia</a:t>
            </a:r>
          </a:p>
          <a:p>
            <a:r>
              <a:rPr lang="en-US" sz="3200" dirty="0">
                <a:solidFill>
                  <a:schemeClr val="accent3">
                    <a:lumMod val="60000"/>
                    <a:lumOff val="40000"/>
                  </a:schemeClr>
                </a:solidFill>
              </a:rPr>
              <a:t>T</a:t>
            </a:r>
            <a:r>
              <a:rPr lang="en-US" sz="2400" dirty="0"/>
              <a:t>hink Tanks</a:t>
            </a:r>
          </a:p>
          <a:p>
            <a:endParaRPr lang="en-US" dirty="0"/>
          </a:p>
          <a:p>
            <a:pPr lvl="1"/>
            <a:endParaRPr lang="en-US" dirty="0"/>
          </a:p>
        </p:txBody>
      </p:sp>
    </p:spTree>
    <p:extLst>
      <p:ext uri="{BB962C8B-B14F-4D97-AF65-F5344CB8AC3E}">
        <p14:creationId xmlns:p14="http://schemas.microsoft.com/office/powerpoint/2010/main" val="185192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650327" y="260349"/>
            <a:ext cx="10772775" cy="1400175"/>
          </a:xfrm>
        </p:spPr>
        <p:txBody>
          <a:bodyPr/>
          <a:lstStyle/>
          <a:p>
            <a:r>
              <a:rPr lang="en-US" dirty="0">
                <a:solidFill>
                  <a:srgbClr val="FFFF00"/>
                </a:solidFill>
              </a:rPr>
              <a:t>Naming the Parts of the Blob </a:t>
            </a:r>
            <a:r>
              <a:rPr lang="en-US" dirty="0">
                <a:solidFill>
                  <a:schemeClr val="tx1"/>
                </a:solidFill>
              </a:rPr>
              <a:t>(</a:t>
            </a:r>
            <a:r>
              <a:rPr lang="en-US" dirty="0">
                <a:solidFill>
                  <a:srgbClr val="FFFF00"/>
                </a:solidFill>
              </a:rPr>
              <a:t>M</a:t>
            </a:r>
            <a:r>
              <a:rPr lang="en-US" dirty="0">
                <a:solidFill>
                  <a:schemeClr val="tx1"/>
                </a:solidFill>
              </a:rPr>
              <a:t>ICIMAT)</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650327" y="1270171"/>
            <a:ext cx="7291088" cy="4195763"/>
          </a:xfrm>
        </p:spPr>
        <p:txBody>
          <a:bodyPr>
            <a:normAutofit fontScale="85000" lnSpcReduction="20000"/>
          </a:bodyPr>
          <a:lstStyle/>
          <a:p>
            <a:r>
              <a:rPr lang="en-US" sz="4000" dirty="0">
                <a:solidFill>
                  <a:srgbClr val="FFFF00"/>
                </a:solidFill>
              </a:rPr>
              <a:t>M</a:t>
            </a:r>
            <a:r>
              <a:rPr lang="en-US" sz="3200" dirty="0"/>
              <a:t>ilitary</a:t>
            </a:r>
          </a:p>
          <a:p>
            <a:pPr lvl="1"/>
            <a:r>
              <a:rPr lang="en-US" sz="3000" dirty="0"/>
              <a:t>$800 Billion defense budget</a:t>
            </a:r>
          </a:p>
          <a:p>
            <a:pPr lvl="1"/>
            <a:r>
              <a:rPr lang="en-US" sz="3200" dirty="0"/>
              <a:t>Permanent war since 9/11</a:t>
            </a:r>
            <a:endParaRPr lang="en-US" sz="2800" dirty="0"/>
          </a:p>
          <a:p>
            <a:pPr lvl="1"/>
            <a:r>
              <a:rPr lang="en-US" sz="2800" dirty="0"/>
              <a:t>Active and retired officers increasingly influential</a:t>
            </a:r>
          </a:p>
          <a:p>
            <a:pPr lvl="1"/>
            <a:r>
              <a:rPr lang="en-US" sz="2800" dirty="0"/>
              <a:t>Expanding arms race (cyber and space weapons)</a:t>
            </a:r>
          </a:p>
          <a:p>
            <a:pPr lvl="1"/>
            <a:r>
              <a:rPr lang="en-US" sz="2800" dirty="0"/>
              <a:t>Generating “needs” for new weaponry</a:t>
            </a:r>
          </a:p>
          <a:p>
            <a:pPr lvl="1"/>
            <a:r>
              <a:rPr lang="en-US" sz="2800" dirty="0"/>
              <a:t>Global presence 800+ bases</a:t>
            </a:r>
          </a:p>
          <a:p>
            <a:pPr lvl="1"/>
            <a:r>
              <a:rPr lang="en-US" sz="2800" dirty="0"/>
              <a:t>Full Spectrum Dominance strategy</a:t>
            </a:r>
          </a:p>
          <a:p>
            <a:pPr lvl="1"/>
            <a:endParaRPr lang="en-US" dirty="0"/>
          </a:p>
        </p:txBody>
      </p:sp>
      <p:pic>
        <p:nvPicPr>
          <p:cNvPr id="5" name="Picture 4" descr="Aerial view of a large building&#10;&#10;Description automatically generated with low confidence">
            <a:extLst>
              <a:ext uri="{FF2B5EF4-FFF2-40B4-BE49-F238E27FC236}">
                <a16:creationId xmlns:a16="http://schemas.microsoft.com/office/drawing/2014/main" id="{75F93BC2-588A-C3B0-0F06-3BD37C513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260" y="2310581"/>
            <a:ext cx="4204291" cy="2787445"/>
          </a:xfrm>
          <a:prstGeom prst="rect">
            <a:avLst/>
          </a:prstGeom>
        </p:spPr>
      </p:pic>
    </p:spTree>
    <p:extLst>
      <p:ext uri="{BB962C8B-B14F-4D97-AF65-F5344CB8AC3E}">
        <p14:creationId xmlns:p14="http://schemas.microsoft.com/office/powerpoint/2010/main" val="1914620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924065" y="217307"/>
            <a:ext cx="10772775" cy="1400175"/>
          </a:xfrm>
        </p:spPr>
        <p:txBody>
          <a:bodyPr/>
          <a:lstStyle/>
          <a:p>
            <a:r>
              <a:rPr lang="en-US" dirty="0">
                <a:solidFill>
                  <a:srgbClr val="FFFF00"/>
                </a:solidFill>
              </a:rPr>
              <a:t>Naming the Parts of the Blob </a:t>
            </a:r>
            <a:r>
              <a:rPr lang="en-US" dirty="0">
                <a:solidFill>
                  <a:schemeClr val="tx1"/>
                </a:solidFill>
              </a:rPr>
              <a:t>(M</a:t>
            </a:r>
            <a:r>
              <a:rPr lang="en-US" dirty="0">
                <a:solidFill>
                  <a:srgbClr val="FFFF00"/>
                </a:solidFill>
              </a:rPr>
              <a:t>I</a:t>
            </a:r>
            <a:r>
              <a:rPr lang="en-US" dirty="0">
                <a:solidFill>
                  <a:schemeClr val="tx1"/>
                </a:solidFill>
              </a:rPr>
              <a:t>CIMAT)</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842963" y="1601687"/>
            <a:ext cx="6709002" cy="4195763"/>
          </a:xfrm>
        </p:spPr>
        <p:txBody>
          <a:bodyPr/>
          <a:lstStyle/>
          <a:p>
            <a:r>
              <a:rPr lang="en-US" sz="3600" dirty="0"/>
              <a:t>Defense </a:t>
            </a:r>
            <a:r>
              <a:rPr lang="en-US" sz="4400" dirty="0">
                <a:solidFill>
                  <a:srgbClr val="FFFF00"/>
                </a:solidFill>
              </a:rPr>
              <a:t>I</a:t>
            </a:r>
            <a:r>
              <a:rPr lang="en-US" sz="3600" dirty="0"/>
              <a:t>ndustry</a:t>
            </a:r>
          </a:p>
          <a:p>
            <a:pPr lvl="1"/>
            <a:r>
              <a:rPr lang="en-US" sz="3200" dirty="0"/>
              <a:t>Steady growth</a:t>
            </a:r>
          </a:p>
          <a:p>
            <a:pPr lvl="1"/>
            <a:r>
              <a:rPr lang="en-US" sz="3200" dirty="0"/>
              <a:t>Poor accountability</a:t>
            </a:r>
          </a:p>
          <a:p>
            <a:pPr lvl="1"/>
            <a:r>
              <a:rPr lang="en-US" sz="3200" dirty="0"/>
              <a:t>Effective lobbying</a:t>
            </a:r>
          </a:p>
          <a:p>
            <a:pPr lvl="1"/>
            <a:r>
              <a:rPr lang="en-US" sz="3200" dirty="0"/>
              <a:t>Revolving door careers</a:t>
            </a:r>
          </a:p>
          <a:p>
            <a:pPr lvl="1"/>
            <a:endParaRPr lang="en-US" dirty="0"/>
          </a:p>
        </p:txBody>
      </p:sp>
      <p:pic>
        <p:nvPicPr>
          <p:cNvPr id="4" name="Picture 3" descr="Logo&#10;&#10;Description automatically generated">
            <a:extLst>
              <a:ext uri="{FF2B5EF4-FFF2-40B4-BE49-F238E27FC236}">
                <a16:creationId xmlns:a16="http://schemas.microsoft.com/office/drawing/2014/main" id="{E4C9D34D-4BCE-BF1F-F303-5D669B00B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577" y="1205618"/>
            <a:ext cx="2346507" cy="1319734"/>
          </a:xfrm>
          <a:prstGeom prst="rect">
            <a:avLst/>
          </a:prstGeom>
        </p:spPr>
      </p:pic>
      <p:pic>
        <p:nvPicPr>
          <p:cNvPr id="6" name="Picture 5" descr="Logo, company name&#10;&#10;Description automatically generated">
            <a:extLst>
              <a:ext uri="{FF2B5EF4-FFF2-40B4-BE49-F238E27FC236}">
                <a16:creationId xmlns:a16="http://schemas.microsoft.com/office/drawing/2014/main" id="{B76BB59F-D75D-BDA9-FB9E-59B02EB87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394" y="2153542"/>
            <a:ext cx="2473643" cy="1546027"/>
          </a:xfrm>
          <a:prstGeom prst="rect">
            <a:avLst/>
          </a:prstGeom>
        </p:spPr>
      </p:pic>
      <p:pic>
        <p:nvPicPr>
          <p:cNvPr id="8" name="Picture 7" descr="Logo&#10;&#10;Description automatically generated">
            <a:extLst>
              <a:ext uri="{FF2B5EF4-FFF2-40B4-BE49-F238E27FC236}">
                <a16:creationId xmlns:a16="http://schemas.microsoft.com/office/drawing/2014/main" id="{558BD799-7F00-AB24-4191-DA5B6B713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576" y="2875070"/>
            <a:ext cx="2346507" cy="1408591"/>
          </a:xfrm>
          <a:prstGeom prst="rect">
            <a:avLst/>
          </a:prstGeom>
        </p:spPr>
      </p:pic>
      <p:pic>
        <p:nvPicPr>
          <p:cNvPr id="10" name="Picture 9" descr="Logo, company name&#10;&#10;Description automatically generated">
            <a:extLst>
              <a:ext uri="{FF2B5EF4-FFF2-40B4-BE49-F238E27FC236}">
                <a16:creationId xmlns:a16="http://schemas.microsoft.com/office/drawing/2014/main" id="{E15A9908-AA90-53BC-BCC9-67E925DE4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394" y="3929061"/>
            <a:ext cx="2414727" cy="1931781"/>
          </a:xfrm>
          <a:prstGeom prst="rect">
            <a:avLst/>
          </a:prstGeom>
        </p:spPr>
      </p:pic>
      <p:pic>
        <p:nvPicPr>
          <p:cNvPr id="12" name="Picture 11" descr="Logo&#10;&#10;Description automatically generated">
            <a:extLst>
              <a:ext uri="{FF2B5EF4-FFF2-40B4-BE49-F238E27FC236}">
                <a16:creationId xmlns:a16="http://schemas.microsoft.com/office/drawing/2014/main" id="{AAF3F3A2-E2E6-8BA4-8182-8E2208B8C9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3576" y="4633379"/>
            <a:ext cx="2346507" cy="1566461"/>
          </a:xfrm>
          <a:prstGeom prst="rect">
            <a:avLst/>
          </a:prstGeom>
        </p:spPr>
      </p:pic>
    </p:spTree>
    <p:extLst>
      <p:ext uri="{BB962C8B-B14F-4D97-AF65-F5344CB8AC3E}">
        <p14:creationId xmlns:p14="http://schemas.microsoft.com/office/powerpoint/2010/main" val="394341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E3EFD0-F388-529A-1AA0-9B6067C5B1C3}"/>
              </a:ext>
            </a:extLst>
          </p:cNvPr>
          <p:cNvSpPr txBox="1"/>
          <p:nvPr/>
        </p:nvSpPr>
        <p:spPr>
          <a:xfrm>
            <a:off x="1572047" y="527019"/>
            <a:ext cx="10112453" cy="646331"/>
          </a:xfrm>
          <a:prstGeom prst="rect">
            <a:avLst/>
          </a:prstGeom>
          <a:noFill/>
        </p:spPr>
        <p:txBody>
          <a:bodyPr wrap="square" rtlCol="0">
            <a:spAutoFit/>
          </a:bodyPr>
          <a:lstStyle/>
          <a:p>
            <a:r>
              <a:rPr lang="en-US" sz="3600" dirty="0">
                <a:solidFill>
                  <a:srgbClr val="FFFF00"/>
                </a:solidFill>
              </a:rPr>
              <a:t>Relative Size of Leading U.S. Corporations</a:t>
            </a:r>
          </a:p>
        </p:txBody>
      </p:sp>
      <p:graphicFrame>
        <p:nvGraphicFramePr>
          <p:cNvPr id="6" name="Table 6">
            <a:extLst>
              <a:ext uri="{FF2B5EF4-FFF2-40B4-BE49-F238E27FC236}">
                <a16:creationId xmlns:a16="http://schemas.microsoft.com/office/drawing/2014/main" id="{E7B48100-8C50-27A8-6FBF-26D4C1C9D5DC}"/>
              </a:ext>
            </a:extLst>
          </p:cNvPr>
          <p:cNvGraphicFramePr>
            <a:graphicFrameLocks noGrp="1"/>
          </p:cNvGraphicFramePr>
          <p:nvPr>
            <p:extLst>
              <p:ext uri="{D42A27DB-BD31-4B8C-83A1-F6EECF244321}">
                <p14:modId xmlns:p14="http://schemas.microsoft.com/office/powerpoint/2010/main" val="2224710127"/>
              </p:ext>
            </p:extLst>
          </p:nvPr>
        </p:nvGraphicFramePr>
        <p:xfrm>
          <a:off x="1373852" y="1472949"/>
          <a:ext cx="9621472" cy="2837793"/>
        </p:xfrm>
        <a:graphic>
          <a:graphicData uri="http://schemas.openxmlformats.org/drawingml/2006/table">
            <a:tbl>
              <a:tblPr firstRow="1" bandRow="1">
                <a:tableStyleId>{5C22544A-7EE6-4342-B048-85BDC9FD1C3A}</a:tableStyleId>
              </a:tblPr>
              <a:tblGrid>
                <a:gridCol w="2405368">
                  <a:extLst>
                    <a:ext uri="{9D8B030D-6E8A-4147-A177-3AD203B41FA5}">
                      <a16:colId xmlns:a16="http://schemas.microsoft.com/office/drawing/2014/main" val="831684770"/>
                    </a:ext>
                  </a:extLst>
                </a:gridCol>
                <a:gridCol w="2405368">
                  <a:extLst>
                    <a:ext uri="{9D8B030D-6E8A-4147-A177-3AD203B41FA5}">
                      <a16:colId xmlns:a16="http://schemas.microsoft.com/office/drawing/2014/main" val="2254535335"/>
                    </a:ext>
                  </a:extLst>
                </a:gridCol>
                <a:gridCol w="2405368">
                  <a:extLst>
                    <a:ext uri="{9D8B030D-6E8A-4147-A177-3AD203B41FA5}">
                      <a16:colId xmlns:a16="http://schemas.microsoft.com/office/drawing/2014/main" val="64451457"/>
                    </a:ext>
                  </a:extLst>
                </a:gridCol>
                <a:gridCol w="2405368">
                  <a:extLst>
                    <a:ext uri="{9D8B030D-6E8A-4147-A177-3AD203B41FA5}">
                      <a16:colId xmlns:a16="http://schemas.microsoft.com/office/drawing/2014/main" val="2391144111"/>
                    </a:ext>
                  </a:extLst>
                </a:gridCol>
              </a:tblGrid>
              <a:tr h="516821">
                <a:tc>
                  <a:txBody>
                    <a:bodyPr/>
                    <a:lstStyle/>
                    <a:p>
                      <a:r>
                        <a:rPr lang="en-US" dirty="0"/>
                        <a:t>Top 5 Defense</a:t>
                      </a:r>
                    </a:p>
                  </a:txBody>
                  <a:tcPr/>
                </a:tc>
                <a:tc>
                  <a:txBody>
                    <a:bodyPr/>
                    <a:lstStyle/>
                    <a:p>
                      <a:r>
                        <a:rPr lang="en-US" dirty="0"/>
                        <a:t>2021 Revenue</a:t>
                      </a:r>
                    </a:p>
                  </a:txBody>
                  <a:tcPr/>
                </a:tc>
                <a:tc>
                  <a:txBody>
                    <a:bodyPr/>
                    <a:lstStyle/>
                    <a:p>
                      <a:r>
                        <a:rPr lang="en-US" dirty="0"/>
                        <a:t>Top 5 Non-Defense</a:t>
                      </a:r>
                    </a:p>
                  </a:txBody>
                  <a:tcPr/>
                </a:tc>
                <a:tc>
                  <a:txBody>
                    <a:bodyPr/>
                    <a:lstStyle/>
                    <a:p>
                      <a:r>
                        <a:rPr lang="en-US" dirty="0"/>
                        <a:t>2021 Revenue</a:t>
                      </a:r>
                    </a:p>
                  </a:txBody>
                  <a:tcPr/>
                </a:tc>
                <a:extLst>
                  <a:ext uri="{0D108BD9-81ED-4DB2-BD59-A6C34878D82A}">
                    <a16:rowId xmlns:a16="http://schemas.microsoft.com/office/drawing/2014/main" val="1092433978"/>
                  </a:ext>
                </a:extLst>
              </a:tr>
              <a:tr h="432175">
                <a:tc>
                  <a:txBody>
                    <a:bodyPr/>
                    <a:lstStyle/>
                    <a:p>
                      <a:r>
                        <a:rPr lang="en-US" b="1" dirty="0"/>
                        <a:t>Lockheed-Martin</a:t>
                      </a:r>
                    </a:p>
                  </a:txBody>
                  <a:tcPr/>
                </a:tc>
                <a:tc>
                  <a:txBody>
                    <a:bodyPr/>
                    <a:lstStyle/>
                    <a:p>
                      <a:r>
                        <a:rPr lang="en-US" b="1" dirty="0"/>
                        <a:t>$64 Billion</a:t>
                      </a:r>
                    </a:p>
                  </a:txBody>
                  <a:tcPr/>
                </a:tc>
                <a:tc>
                  <a:txBody>
                    <a:bodyPr/>
                    <a:lstStyle/>
                    <a:p>
                      <a:r>
                        <a:rPr lang="en-US" b="1" dirty="0"/>
                        <a:t>Walmart</a:t>
                      </a:r>
                    </a:p>
                  </a:txBody>
                  <a:tcPr/>
                </a:tc>
                <a:tc>
                  <a:txBody>
                    <a:bodyPr/>
                    <a:lstStyle/>
                    <a:p>
                      <a:r>
                        <a:rPr lang="en-US" b="1" dirty="0"/>
                        <a:t>$573 Billion</a:t>
                      </a:r>
                    </a:p>
                  </a:txBody>
                  <a:tcPr/>
                </a:tc>
                <a:extLst>
                  <a:ext uri="{0D108BD9-81ED-4DB2-BD59-A6C34878D82A}">
                    <a16:rowId xmlns:a16="http://schemas.microsoft.com/office/drawing/2014/main" val="4062441114"/>
                  </a:ext>
                </a:extLst>
              </a:tr>
              <a:tr h="432175">
                <a:tc>
                  <a:txBody>
                    <a:bodyPr/>
                    <a:lstStyle/>
                    <a:p>
                      <a:r>
                        <a:rPr lang="en-US" b="1" dirty="0"/>
                        <a:t>Raytheon</a:t>
                      </a:r>
                    </a:p>
                  </a:txBody>
                  <a:tcPr/>
                </a:tc>
                <a:tc>
                  <a:txBody>
                    <a:bodyPr/>
                    <a:lstStyle/>
                    <a:p>
                      <a:r>
                        <a:rPr lang="en-US" b="1" dirty="0"/>
                        <a:t>$64 Billion</a:t>
                      </a:r>
                    </a:p>
                  </a:txBody>
                  <a:tcPr/>
                </a:tc>
                <a:tc>
                  <a:txBody>
                    <a:bodyPr/>
                    <a:lstStyle/>
                    <a:p>
                      <a:r>
                        <a:rPr lang="en-US" b="1" dirty="0"/>
                        <a:t>Amazon</a:t>
                      </a:r>
                    </a:p>
                  </a:txBody>
                  <a:tcPr/>
                </a:tc>
                <a:tc>
                  <a:txBody>
                    <a:bodyPr/>
                    <a:lstStyle/>
                    <a:p>
                      <a:r>
                        <a:rPr lang="en-US" b="1" dirty="0"/>
                        <a:t>$470 Billion</a:t>
                      </a:r>
                    </a:p>
                  </a:txBody>
                  <a:tcPr/>
                </a:tc>
                <a:extLst>
                  <a:ext uri="{0D108BD9-81ED-4DB2-BD59-A6C34878D82A}">
                    <a16:rowId xmlns:a16="http://schemas.microsoft.com/office/drawing/2014/main" val="2982121011"/>
                  </a:ext>
                </a:extLst>
              </a:tr>
              <a:tr h="461143">
                <a:tc>
                  <a:txBody>
                    <a:bodyPr/>
                    <a:lstStyle/>
                    <a:p>
                      <a:r>
                        <a:rPr lang="en-US" b="1" dirty="0"/>
                        <a:t>Boeing</a:t>
                      </a:r>
                    </a:p>
                  </a:txBody>
                  <a:tcPr/>
                </a:tc>
                <a:tc>
                  <a:txBody>
                    <a:bodyPr/>
                    <a:lstStyle/>
                    <a:p>
                      <a:r>
                        <a:rPr lang="en-US" b="1" dirty="0"/>
                        <a:t>$62 Billion</a:t>
                      </a:r>
                    </a:p>
                  </a:txBody>
                  <a:tcPr/>
                </a:tc>
                <a:tc>
                  <a:txBody>
                    <a:bodyPr/>
                    <a:lstStyle/>
                    <a:p>
                      <a:r>
                        <a:rPr lang="en-US" b="1" dirty="0"/>
                        <a:t>CVS Health</a:t>
                      </a:r>
                    </a:p>
                  </a:txBody>
                  <a:tcPr/>
                </a:tc>
                <a:tc>
                  <a:txBody>
                    <a:bodyPr/>
                    <a:lstStyle/>
                    <a:p>
                      <a:r>
                        <a:rPr lang="en-US" b="1" dirty="0"/>
                        <a:t>$292 Billion</a:t>
                      </a:r>
                    </a:p>
                  </a:txBody>
                  <a:tcPr/>
                </a:tc>
                <a:extLst>
                  <a:ext uri="{0D108BD9-81ED-4DB2-BD59-A6C34878D82A}">
                    <a16:rowId xmlns:a16="http://schemas.microsoft.com/office/drawing/2014/main" val="3332461176"/>
                  </a:ext>
                </a:extLst>
              </a:tr>
              <a:tr h="468461">
                <a:tc>
                  <a:txBody>
                    <a:bodyPr/>
                    <a:lstStyle/>
                    <a:p>
                      <a:r>
                        <a:rPr lang="en-US" b="1" dirty="0"/>
                        <a:t>General Dynamics</a:t>
                      </a:r>
                    </a:p>
                  </a:txBody>
                  <a:tcPr/>
                </a:tc>
                <a:tc>
                  <a:txBody>
                    <a:bodyPr/>
                    <a:lstStyle/>
                    <a:p>
                      <a:r>
                        <a:rPr lang="en-US" b="1" dirty="0"/>
                        <a:t>$38 Billion</a:t>
                      </a:r>
                    </a:p>
                  </a:txBody>
                  <a:tcPr/>
                </a:tc>
                <a:tc>
                  <a:txBody>
                    <a:bodyPr/>
                    <a:lstStyle/>
                    <a:p>
                      <a:r>
                        <a:rPr lang="en-US" b="1" dirty="0"/>
                        <a:t>Apple</a:t>
                      </a:r>
                    </a:p>
                  </a:txBody>
                  <a:tcPr/>
                </a:tc>
                <a:tc>
                  <a:txBody>
                    <a:bodyPr/>
                    <a:lstStyle/>
                    <a:p>
                      <a:r>
                        <a:rPr lang="en-US" b="1" dirty="0"/>
                        <a:t>$366 Billion</a:t>
                      </a:r>
                    </a:p>
                  </a:txBody>
                  <a:tcPr/>
                </a:tc>
                <a:extLst>
                  <a:ext uri="{0D108BD9-81ED-4DB2-BD59-A6C34878D82A}">
                    <a16:rowId xmlns:a16="http://schemas.microsoft.com/office/drawing/2014/main" val="3699254350"/>
                  </a:ext>
                </a:extLst>
              </a:tr>
              <a:tr h="527018">
                <a:tc>
                  <a:txBody>
                    <a:bodyPr/>
                    <a:lstStyle/>
                    <a:p>
                      <a:pPr marL="0" algn="l" defTabSz="457200" rtl="0" eaLnBrk="1" latinLnBrk="0" hangingPunct="1"/>
                      <a:r>
                        <a:rPr lang="en-US" sz="1800" b="1" kern="1200" dirty="0">
                          <a:solidFill>
                            <a:schemeClr val="dk1"/>
                          </a:solidFill>
                          <a:latin typeface="+mn-lt"/>
                          <a:ea typeface="+mn-ea"/>
                          <a:cs typeface="+mn-cs"/>
                        </a:rPr>
                        <a:t>Northrup Grumman</a:t>
                      </a:r>
                    </a:p>
                  </a:txBody>
                  <a:tcPr/>
                </a:tc>
                <a:tc>
                  <a:txBody>
                    <a:bodyPr/>
                    <a:lstStyle/>
                    <a:p>
                      <a:pPr marL="0" algn="l" defTabSz="457200" rtl="0" eaLnBrk="1" latinLnBrk="0" hangingPunct="1"/>
                      <a:r>
                        <a:rPr lang="en-US" sz="1800" b="1" kern="1200" dirty="0">
                          <a:solidFill>
                            <a:schemeClr val="dk1"/>
                          </a:solidFill>
                          <a:latin typeface="+mn-lt"/>
                          <a:ea typeface="+mn-ea"/>
                          <a:cs typeface="+mn-cs"/>
                        </a:rPr>
                        <a:t>$36 </a:t>
                      </a:r>
                      <a:r>
                        <a:rPr lang="en-US" b="1" dirty="0"/>
                        <a:t>Billion</a:t>
                      </a:r>
                      <a:endParaRPr lang="en-US" sz="1800" b="1" kern="1200" dirty="0">
                        <a:solidFill>
                          <a:schemeClr val="dk1"/>
                        </a:solidFill>
                        <a:latin typeface="+mn-lt"/>
                        <a:ea typeface="+mn-ea"/>
                        <a:cs typeface="+mn-cs"/>
                      </a:endParaRPr>
                    </a:p>
                  </a:txBody>
                  <a:tcPr/>
                </a:tc>
                <a:tc>
                  <a:txBody>
                    <a:bodyPr/>
                    <a:lstStyle/>
                    <a:p>
                      <a:pPr marL="0" algn="l" defTabSz="457200" rtl="0" eaLnBrk="1" latinLnBrk="0" hangingPunct="1"/>
                      <a:r>
                        <a:rPr lang="en-US" sz="1800" b="1" kern="1200" dirty="0">
                          <a:solidFill>
                            <a:schemeClr val="dk1"/>
                          </a:solidFill>
                          <a:latin typeface="+mn-lt"/>
                          <a:ea typeface="+mn-ea"/>
                          <a:cs typeface="+mn-cs"/>
                        </a:rPr>
                        <a:t>United Healthcare</a:t>
                      </a:r>
                    </a:p>
                  </a:txBody>
                  <a:tcPr/>
                </a:tc>
                <a:tc>
                  <a:txBody>
                    <a:bodyPr/>
                    <a:lstStyle/>
                    <a:p>
                      <a:pPr marL="0" algn="l" defTabSz="457200" rtl="0" eaLnBrk="1" latinLnBrk="0" hangingPunct="1"/>
                      <a:r>
                        <a:rPr lang="en-US" sz="1800" b="1" kern="1200" dirty="0">
                          <a:solidFill>
                            <a:schemeClr val="dk1"/>
                          </a:solidFill>
                          <a:latin typeface="+mn-lt"/>
                          <a:ea typeface="+mn-ea"/>
                          <a:cs typeface="+mn-cs"/>
                        </a:rPr>
                        <a:t>$288 </a:t>
                      </a:r>
                      <a:r>
                        <a:rPr lang="en-US" b="1" dirty="0"/>
                        <a:t>Billion</a:t>
                      </a:r>
                      <a:endParaRPr lang="en-US" sz="1800" b="1" kern="1200" dirty="0">
                        <a:solidFill>
                          <a:schemeClr val="dk1"/>
                        </a:solidFill>
                        <a:latin typeface="+mn-lt"/>
                        <a:ea typeface="+mn-ea"/>
                        <a:cs typeface="+mn-cs"/>
                      </a:endParaRPr>
                    </a:p>
                  </a:txBody>
                  <a:tcPr/>
                </a:tc>
                <a:extLst>
                  <a:ext uri="{0D108BD9-81ED-4DB2-BD59-A6C34878D82A}">
                    <a16:rowId xmlns:a16="http://schemas.microsoft.com/office/drawing/2014/main" val="2308758020"/>
                  </a:ext>
                </a:extLst>
              </a:tr>
            </a:tbl>
          </a:graphicData>
        </a:graphic>
      </p:graphicFrame>
      <p:sp>
        <p:nvSpPr>
          <p:cNvPr id="7" name="TextBox 6">
            <a:extLst>
              <a:ext uri="{FF2B5EF4-FFF2-40B4-BE49-F238E27FC236}">
                <a16:creationId xmlns:a16="http://schemas.microsoft.com/office/drawing/2014/main" id="{1C3138DC-6C8F-8816-AC7E-291C0EF6D994}"/>
              </a:ext>
            </a:extLst>
          </p:cNvPr>
          <p:cNvSpPr txBox="1"/>
          <p:nvPr/>
        </p:nvSpPr>
        <p:spPr>
          <a:xfrm>
            <a:off x="1373852" y="4472902"/>
            <a:ext cx="9826419" cy="1569660"/>
          </a:xfrm>
          <a:prstGeom prst="rect">
            <a:avLst/>
          </a:prstGeom>
          <a:noFill/>
        </p:spPr>
        <p:txBody>
          <a:bodyPr wrap="square" rtlCol="0">
            <a:spAutoFit/>
          </a:bodyPr>
          <a:lstStyle/>
          <a:p>
            <a:r>
              <a:rPr lang="en-US" sz="2400" dirty="0"/>
              <a:t>Defense corporations are a relatively small sector of the U.S. economy (5% of GDP), but their political influence dominates government defense expenditures, currently about $800 billion, which make up  nearly half of the discretionary Federal budget</a:t>
            </a:r>
          </a:p>
        </p:txBody>
      </p:sp>
    </p:spTree>
    <p:extLst>
      <p:ext uri="{BB962C8B-B14F-4D97-AF65-F5344CB8AC3E}">
        <p14:creationId xmlns:p14="http://schemas.microsoft.com/office/powerpoint/2010/main" val="1128895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774763" y="456942"/>
            <a:ext cx="10772775" cy="1400175"/>
          </a:xfrm>
        </p:spPr>
        <p:txBody>
          <a:bodyPr/>
          <a:lstStyle/>
          <a:p>
            <a:r>
              <a:rPr lang="en-US" dirty="0">
                <a:solidFill>
                  <a:srgbClr val="FFFF00"/>
                </a:solidFill>
              </a:rPr>
              <a:t>Naming the parts of the Blob </a:t>
            </a:r>
            <a:r>
              <a:rPr lang="en-US" dirty="0">
                <a:solidFill>
                  <a:schemeClr val="tx1"/>
                </a:solidFill>
              </a:rPr>
              <a:t>(MI</a:t>
            </a:r>
            <a:r>
              <a:rPr lang="en-US" dirty="0">
                <a:solidFill>
                  <a:srgbClr val="FFFF00"/>
                </a:solidFill>
              </a:rPr>
              <a:t>C</a:t>
            </a:r>
            <a:r>
              <a:rPr lang="en-US" dirty="0">
                <a:solidFill>
                  <a:schemeClr val="tx1"/>
                </a:solidFill>
              </a:rPr>
              <a:t>IMAT)</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721025" y="1504270"/>
            <a:ext cx="7351259" cy="4195762"/>
          </a:xfrm>
        </p:spPr>
        <p:txBody>
          <a:bodyPr>
            <a:normAutofit lnSpcReduction="10000"/>
          </a:bodyPr>
          <a:lstStyle/>
          <a:p>
            <a:r>
              <a:rPr lang="en-US" sz="4000" dirty="0"/>
              <a:t>U.S.</a:t>
            </a:r>
            <a:r>
              <a:rPr lang="en-US" sz="4000" dirty="0">
                <a:solidFill>
                  <a:schemeClr val="accent3">
                    <a:lumMod val="60000"/>
                    <a:lumOff val="40000"/>
                  </a:schemeClr>
                </a:solidFill>
              </a:rPr>
              <a:t> </a:t>
            </a:r>
            <a:r>
              <a:rPr lang="en-US" sz="4000" dirty="0">
                <a:solidFill>
                  <a:srgbClr val="FFFF00"/>
                </a:solidFill>
              </a:rPr>
              <a:t>C</a:t>
            </a:r>
            <a:r>
              <a:rPr lang="en-US" sz="3200" dirty="0"/>
              <a:t>ongress</a:t>
            </a:r>
          </a:p>
          <a:p>
            <a:pPr lvl="1"/>
            <a:r>
              <a:rPr lang="en-US" sz="2800" dirty="0"/>
              <a:t>Controls the purse, funding government functions</a:t>
            </a:r>
          </a:p>
          <a:p>
            <a:pPr lvl="1"/>
            <a:r>
              <a:rPr lang="en-US" sz="2800" dirty="0"/>
              <a:t>Abdication of war powers</a:t>
            </a:r>
          </a:p>
          <a:p>
            <a:pPr lvl="1"/>
            <a:r>
              <a:rPr lang="en-US" sz="2800" dirty="0"/>
              <a:t>Faulty oversight of defense establishment</a:t>
            </a:r>
          </a:p>
          <a:p>
            <a:pPr lvl="1"/>
            <a:r>
              <a:rPr lang="en-US" sz="2800" dirty="0"/>
              <a:t>No significant distinction between major parties on defense issues</a:t>
            </a:r>
          </a:p>
          <a:p>
            <a:pPr lvl="1"/>
            <a:endParaRPr lang="en-US" dirty="0"/>
          </a:p>
          <a:p>
            <a:pPr lvl="1"/>
            <a:endParaRPr lang="en-US" dirty="0"/>
          </a:p>
        </p:txBody>
      </p:sp>
      <p:pic>
        <p:nvPicPr>
          <p:cNvPr id="5" name="Picture 4" descr="A large white building with a flag on top&#10;&#10;Description automatically generated with low confidence">
            <a:extLst>
              <a:ext uri="{FF2B5EF4-FFF2-40B4-BE49-F238E27FC236}">
                <a16:creationId xmlns:a16="http://schemas.microsoft.com/office/drawing/2014/main" id="{6D37A9A9-F7AF-1509-C4B7-0D400A7BE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4969" y="1681316"/>
            <a:ext cx="4109884" cy="4109884"/>
          </a:xfrm>
          <a:prstGeom prst="rect">
            <a:avLst/>
          </a:prstGeom>
        </p:spPr>
      </p:pic>
    </p:spTree>
    <p:extLst>
      <p:ext uri="{BB962C8B-B14F-4D97-AF65-F5344CB8AC3E}">
        <p14:creationId xmlns:p14="http://schemas.microsoft.com/office/powerpoint/2010/main" val="240234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7DE9-28E6-723F-FDDB-AF8D5D3A6C7A}"/>
              </a:ext>
            </a:extLst>
          </p:cNvPr>
          <p:cNvSpPr>
            <a:spLocks noGrp="1"/>
          </p:cNvSpPr>
          <p:nvPr>
            <p:ph type="title" idx="4294967295"/>
          </p:nvPr>
        </p:nvSpPr>
        <p:spPr>
          <a:xfrm>
            <a:off x="752240" y="384871"/>
            <a:ext cx="5572360" cy="1400175"/>
          </a:xfrm>
        </p:spPr>
        <p:txBody>
          <a:bodyPr/>
          <a:lstStyle/>
          <a:p>
            <a:r>
              <a:rPr lang="en-US" dirty="0">
                <a:solidFill>
                  <a:srgbClr val="FFFF00"/>
                </a:solidFill>
              </a:rPr>
              <a:t>What Is the Blob?</a:t>
            </a:r>
          </a:p>
        </p:txBody>
      </p:sp>
      <p:sp>
        <p:nvSpPr>
          <p:cNvPr id="3" name="Content Placeholder 2">
            <a:extLst>
              <a:ext uri="{FF2B5EF4-FFF2-40B4-BE49-F238E27FC236}">
                <a16:creationId xmlns:a16="http://schemas.microsoft.com/office/drawing/2014/main" id="{8CE12A51-0B05-932A-A577-E7FDCE0647B8}"/>
              </a:ext>
            </a:extLst>
          </p:cNvPr>
          <p:cNvSpPr>
            <a:spLocks noGrp="1"/>
          </p:cNvSpPr>
          <p:nvPr>
            <p:ph idx="4294967295"/>
          </p:nvPr>
        </p:nvSpPr>
        <p:spPr>
          <a:xfrm>
            <a:off x="292788" y="1135070"/>
            <a:ext cx="6878270" cy="4713288"/>
          </a:xfrm>
        </p:spPr>
        <p:txBody>
          <a:bodyPr>
            <a:noAutofit/>
          </a:bodyPr>
          <a:lstStyle/>
          <a:p>
            <a:r>
              <a:rPr lang="en-US" sz="2400" dirty="0"/>
              <a:t>A powerful network of persons and institutions with convergent interests enabling a militaristic U.S. foreign policy</a:t>
            </a:r>
          </a:p>
          <a:p>
            <a:r>
              <a:rPr lang="en-US" sz="2400" dirty="0"/>
              <a:t>The ideology of the Blob is liberal hegemony, the aggressive propagation of democracy and free market economies </a:t>
            </a:r>
          </a:p>
          <a:p>
            <a:r>
              <a:rPr lang="en-US" sz="2400" dirty="0"/>
              <a:t>The Blob employs militaristic foreign policy to impose U.S. liberal hegemony on the world</a:t>
            </a:r>
          </a:p>
          <a:p>
            <a:r>
              <a:rPr lang="en-US" sz="2400" dirty="0"/>
              <a:t>Blob term origin: Ben Rhodes, Obama advisor, author of “The Worlds As It Is” 2018</a:t>
            </a:r>
          </a:p>
        </p:txBody>
      </p:sp>
      <p:pic>
        <p:nvPicPr>
          <p:cNvPr id="5" name="Picture 4" descr="A picture containing text, book&#10;&#10;Description automatically generated">
            <a:extLst>
              <a:ext uri="{FF2B5EF4-FFF2-40B4-BE49-F238E27FC236}">
                <a16:creationId xmlns:a16="http://schemas.microsoft.com/office/drawing/2014/main" id="{1A66EB82-B8AF-4983-44C0-B28CD9274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093" y="113278"/>
            <a:ext cx="4402339" cy="6631443"/>
          </a:xfrm>
          <a:prstGeom prst="rect">
            <a:avLst/>
          </a:prstGeom>
        </p:spPr>
      </p:pic>
    </p:spTree>
    <p:extLst>
      <p:ext uri="{BB962C8B-B14F-4D97-AF65-F5344CB8AC3E}">
        <p14:creationId xmlns:p14="http://schemas.microsoft.com/office/powerpoint/2010/main" val="184462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709611" y="492978"/>
            <a:ext cx="10772775" cy="1400175"/>
          </a:xfrm>
        </p:spPr>
        <p:txBody>
          <a:bodyPr/>
          <a:lstStyle/>
          <a:p>
            <a:r>
              <a:rPr lang="en-US" dirty="0">
                <a:solidFill>
                  <a:srgbClr val="FFFF00"/>
                </a:solidFill>
              </a:rPr>
              <a:t>Naming the parts of the Blob </a:t>
            </a:r>
            <a:r>
              <a:rPr lang="en-US" dirty="0"/>
              <a:t>(MIC</a:t>
            </a:r>
            <a:r>
              <a:rPr lang="en-US" dirty="0">
                <a:solidFill>
                  <a:srgbClr val="FFFF00"/>
                </a:solidFill>
              </a:rPr>
              <a:t>I</a:t>
            </a:r>
            <a:r>
              <a:rPr lang="en-US" dirty="0"/>
              <a:t>MAT)</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600713" y="1489731"/>
            <a:ext cx="8061314" cy="4195763"/>
          </a:xfrm>
        </p:spPr>
        <p:txBody>
          <a:bodyPr/>
          <a:lstStyle/>
          <a:p>
            <a:r>
              <a:rPr lang="en-US" sz="4000" dirty="0">
                <a:solidFill>
                  <a:srgbClr val="FFFF00"/>
                </a:solidFill>
              </a:rPr>
              <a:t>I</a:t>
            </a:r>
            <a:r>
              <a:rPr lang="en-US" sz="3200" dirty="0"/>
              <a:t>ntelligence agencies</a:t>
            </a:r>
          </a:p>
          <a:p>
            <a:pPr lvl="1"/>
            <a:r>
              <a:rPr lang="en-US" sz="2800" dirty="0"/>
              <a:t>Expansion beyond information gathering</a:t>
            </a:r>
          </a:p>
          <a:p>
            <a:pPr lvl="1"/>
            <a:r>
              <a:rPr lang="en-US" sz="2800" dirty="0"/>
              <a:t>Proliferation of agencies post 9/11</a:t>
            </a:r>
          </a:p>
          <a:p>
            <a:pPr lvl="1"/>
            <a:r>
              <a:rPr lang="en-US" sz="2800" dirty="0"/>
              <a:t>Politicization of intelligence</a:t>
            </a:r>
          </a:p>
          <a:p>
            <a:pPr lvl="1"/>
            <a:r>
              <a:rPr lang="en-US" sz="2800" dirty="0"/>
              <a:t>Erosion of civil liberties</a:t>
            </a:r>
          </a:p>
          <a:p>
            <a:pPr lvl="1"/>
            <a:r>
              <a:rPr lang="en-US" sz="2800" dirty="0"/>
              <a:t>Collapse of oversight</a:t>
            </a:r>
          </a:p>
          <a:p>
            <a:pPr lvl="1"/>
            <a:r>
              <a:rPr lang="en-US" sz="2800" dirty="0"/>
              <a:t>Mythologized in popular culture</a:t>
            </a:r>
          </a:p>
          <a:p>
            <a:pPr lvl="1"/>
            <a:endParaRPr lang="en-US" dirty="0"/>
          </a:p>
        </p:txBody>
      </p:sp>
      <p:pic>
        <p:nvPicPr>
          <p:cNvPr id="7" name="Picture 6" descr="A magazine cover with a group of people holding guns&#10;&#10;Description automatically generated with medium confidence">
            <a:extLst>
              <a:ext uri="{FF2B5EF4-FFF2-40B4-BE49-F238E27FC236}">
                <a16:creationId xmlns:a16="http://schemas.microsoft.com/office/drawing/2014/main" id="{FF2BEC54-0F0A-2426-A883-E6A9675EF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162" y="1804987"/>
            <a:ext cx="2743200" cy="4114800"/>
          </a:xfrm>
          <a:prstGeom prst="rect">
            <a:avLst/>
          </a:prstGeom>
        </p:spPr>
      </p:pic>
    </p:spTree>
    <p:extLst>
      <p:ext uri="{BB962C8B-B14F-4D97-AF65-F5344CB8AC3E}">
        <p14:creationId xmlns:p14="http://schemas.microsoft.com/office/powerpoint/2010/main" val="417278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1030450" y="70205"/>
            <a:ext cx="10772775" cy="1400175"/>
          </a:xfrm>
        </p:spPr>
        <p:txBody>
          <a:bodyPr/>
          <a:lstStyle/>
          <a:p>
            <a:r>
              <a:rPr lang="en-US" dirty="0">
                <a:solidFill>
                  <a:srgbClr val="FFFF00"/>
                </a:solidFill>
              </a:rPr>
              <a:t>Naming the Parts of the Blob </a:t>
            </a:r>
            <a:r>
              <a:rPr lang="en-US" dirty="0"/>
              <a:t>(MICI</a:t>
            </a:r>
            <a:r>
              <a:rPr lang="en-US" dirty="0">
                <a:solidFill>
                  <a:srgbClr val="FFFF00"/>
                </a:solidFill>
              </a:rPr>
              <a:t>M</a:t>
            </a:r>
            <a:r>
              <a:rPr lang="en-US" dirty="0"/>
              <a:t>AT)</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752569" y="1528958"/>
            <a:ext cx="3612227" cy="4195763"/>
          </a:xfrm>
        </p:spPr>
        <p:txBody>
          <a:bodyPr/>
          <a:lstStyle/>
          <a:p>
            <a:r>
              <a:rPr lang="en-US" sz="4400" dirty="0">
                <a:solidFill>
                  <a:srgbClr val="FFFF00"/>
                </a:solidFill>
              </a:rPr>
              <a:t>M</a:t>
            </a:r>
            <a:r>
              <a:rPr lang="en-US" sz="3600" dirty="0"/>
              <a:t>edia</a:t>
            </a:r>
          </a:p>
          <a:p>
            <a:pPr lvl="1"/>
            <a:r>
              <a:rPr lang="en-US" sz="2800" dirty="0"/>
              <a:t>Journalism</a:t>
            </a:r>
          </a:p>
          <a:p>
            <a:pPr lvl="1"/>
            <a:r>
              <a:rPr lang="en-US" sz="2800" dirty="0"/>
              <a:t>Hollywood</a:t>
            </a:r>
          </a:p>
          <a:p>
            <a:pPr lvl="1"/>
            <a:r>
              <a:rPr lang="en-US" sz="2800" dirty="0"/>
              <a:t>Social media</a:t>
            </a:r>
          </a:p>
          <a:p>
            <a:pPr marL="0" indent="0">
              <a:buNone/>
            </a:pPr>
            <a:endParaRPr lang="en-US" dirty="0"/>
          </a:p>
          <a:p>
            <a:pPr lvl="1"/>
            <a:endParaRPr lang="en-US" dirty="0"/>
          </a:p>
        </p:txBody>
      </p:sp>
      <p:pic>
        <p:nvPicPr>
          <p:cNvPr id="7" name="Picture 6">
            <a:extLst>
              <a:ext uri="{FF2B5EF4-FFF2-40B4-BE49-F238E27FC236}">
                <a16:creationId xmlns:a16="http://schemas.microsoft.com/office/drawing/2014/main" id="{B3D89A5D-4E2B-99F1-479E-1D6F42B13BA8}"/>
              </a:ext>
            </a:extLst>
          </p:cNvPr>
          <p:cNvPicPr>
            <a:picLocks noChangeAspect="1"/>
          </p:cNvPicPr>
          <p:nvPr/>
        </p:nvPicPr>
        <p:blipFill>
          <a:blip r:embed="rId2"/>
          <a:stretch>
            <a:fillRect/>
          </a:stretch>
        </p:blipFill>
        <p:spPr>
          <a:xfrm>
            <a:off x="4229151" y="1082422"/>
            <a:ext cx="3598055" cy="3034659"/>
          </a:xfrm>
          <a:prstGeom prst="rect">
            <a:avLst/>
          </a:prstGeom>
        </p:spPr>
      </p:pic>
      <p:pic>
        <p:nvPicPr>
          <p:cNvPr id="9" name="Picture 8" descr="A picture containing text, person, outdoor&#10;&#10;Description automatically generated">
            <a:extLst>
              <a:ext uri="{FF2B5EF4-FFF2-40B4-BE49-F238E27FC236}">
                <a16:creationId xmlns:a16="http://schemas.microsoft.com/office/drawing/2014/main" id="{61C720DA-4348-99DA-969C-D4322E0EB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675" y="1056306"/>
            <a:ext cx="3519257" cy="5216289"/>
          </a:xfrm>
          <a:prstGeom prst="rect">
            <a:avLst/>
          </a:prstGeom>
        </p:spPr>
      </p:pic>
      <p:pic>
        <p:nvPicPr>
          <p:cNvPr id="11" name="Picture 10" descr="A picture containing text, monitor, electronics, screen&#10;&#10;Description automatically generated">
            <a:extLst>
              <a:ext uri="{FF2B5EF4-FFF2-40B4-BE49-F238E27FC236}">
                <a16:creationId xmlns:a16="http://schemas.microsoft.com/office/drawing/2014/main" id="{FAE90540-063A-8DDE-540F-CE30F7A71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151" y="4117081"/>
            <a:ext cx="3592524" cy="2155514"/>
          </a:xfrm>
          <a:prstGeom prst="rect">
            <a:avLst/>
          </a:prstGeom>
        </p:spPr>
      </p:pic>
    </p:spTree>
    <p:extLst>
      <p:ext uri="{BB962C8B-B14F-4D97-AF65-F5344CB8AC3E}">
        <p14:creationId xmlns:p14="http://schemas.microsoft.com/office/powerpoint/2010/main" val="3290323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923409" y="362175"/>
            <a:ext cx="10772775" cy="1400175"/>
          </a:xfrm>
        </p:spPr>
        <p:txBody>
          <a:bodyPr/>
          <a:lstStyle/>
          <a:p>
            <a:r>
              <a:rPr lang="en-US">
                <a:solidFill>
                  <a:srgbClr val="FFFF00"/>
                </a:solidFill>
              </a:rPr>
              <a:t>Naming the parts of the Blob </a:t>
            </a:r>
            <a:r>
              <a:rPr lang="en-US"/>
              <a:t>(MICIM</a:t>
            </a:r>
            <a:r>
              <a:rPr lang="en-US">
                <a:solidFill>
                  <a:srgbClr val="FFFF00"/>
                </a:solidFill>
              </a:rPr>
              <a:t>A</a:t>
            </a:r>
            <a:r>
              <a:rPr lang="en-US"/>
              <a:t>T)</a:t>
            </a:r>
            <a:endParaRPr lang="en-US" dirty="0"/>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764299" y="1599974"/>
            <a:ext cx="5965113" cy="4195763"/>
          </a:xfrm>
        </p:spPr>
        <p:txBody>
          <a:bodyPr/>
          <a:lstStyle/>
          <a:p>
            <a:r>
              <a:rPr lang="en-US" sz="4000" dirty="0">
                <a:solidFill>
                  <a:srgbClr val="FFFF00"/>
                </a:solidFill>
              </a:rPr>
              <a:t>A</a:t>
            </a:r>
            <a:r>
              <a:rPr lang="en-US" sz="4000" dirty="0"/>
              <a:t>cademia</a:t>
            </a:r>
            <a:endParaRPr lang="en-US" sz="3200" dirty="0"/>
          </a:p>
          <a:p>
            <a:pPr lvl="1"/>
            <a:r>
              <a:rPr lang="en-US" sz="2800" dirty="0"/>
              <a:t>Graduate programs dominated by Blob ideology</a:t>
            </a:r>
          </a:p>
          <a:p>
            <a:pPr lvl="1"/>
            <a:r>
              <a:rPr lang="en-US" sz="2800" dirty="0"/>
              <a:t>Grooming process for Blob recruits</a:t>
            </a:r>
          </a:p>
          <a:p>
            <a:pPr lvl="1"/>
            <a:r>
              <a:rPr lang="en-US" sz="2800" dirty="0"/>
              <a:t>Professors provide expertise supporting Blob policies</a:t>
            </a:r>
          </a:p>
          <a:p>
            <a:pPr marL="0" indent="0">
              <a:buNone/>
            </a:pPr>
            <a:endParaRPr lang="en-US" dirty="0"/>
          </a:p>
          <a:p>
            <a:pPr lvl="1"/>
            <a:endParaRPr lang="en-US" dirty="0"/>
          </a:p>
        </p:txBody>
      </p:sp>
      <p:pic>
        <p:nvPicPr>
          <p:cNvPr id="5" name="Picture 4" descr="A picture containing building, sky, outdoor, tree&#10;&#10;Description automatically generated">
            <a:extLst>
              <a:ext uri="{FF2B5EF4-FFF2-40B4-BE49-F238E27FC236}">
                <a16:creationId xmlns:a16="http://schemas.microsoft.com/office/drawing/2014/main" id="{9362F1FC-926F-DABC-4734-7817CA7D5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258" y="2403319"/>
            <a:ext cx="4831080" cy="3019425"/>
          </a:xfrm>
          <a:prstGeom prst="rect">
            <a:avLst/>
          </a:prstGeom>
        </p:spPr>
      </p:pic>
    </p:spTree>
    <p:extLst>
      <p:ext uri="{BB962C8B-B14F-4D97-AF65-F5344CB8AC3E}">
        <p14:creationId xmlns:p14="http://schemas.microsoft.com/office/powerpoint/2010/main" val="2244476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752241" y="664146"/>
            <a:ext cx="10772775" cy="1400175"/>
          </a:xfrm>
        </p:spPr>
        <p:txBody>
          <a:bodyPr/>
          <a:lstStyle/>
          <a:p>
            <a:r>
              <a:rPr lang="en-US" dirty="0">
                <a:solidFill>
                  <a:srgbClr val="FFFF00"/>
                </a:solidFill>
              </a:rPr>
              <a:t>Naming the parts of the Blob</a:t>
            </a:r>
            <a:r>
              <a:rPr lang="en-US" dirty="0"/>
              <a:t> (MICIMA</a:t>
            </a:r>
            <a:r>
              <a:rPr lang="en-US" dirty="0">
                <a:solidFill>
                  <a:srgbClr val="FFFF00"/>
                </a:solidFill>
              </a:rPr>
              <a:t>T</a:t>
            </a:r>
            <a:r>
              <a:rPr lang="en-US" dirty="0"/>
              <a:t>)</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905870" y="1595453"/>
            <a:ext cx="5904506" cy="4195763"/>
          </a:xfrm>
        </p:spPr>
        <p:txBody>
          <a:bodyPr/>
          <a:lstStyle/>
          <a:p>
            <a:r>
              <a:rPr lang="en-US" sz="4400" dirty="0">
                <a:solidFill>
                  <a:srgbClr val="FFFF00"/>
                </a:solidFill>
              </a:rPr>
              <a:t>T</a:t>
            </a:r>
            <a:r>
              <a:rPr lang="en-US" sz="3600" dirty="0"/>
              <a:t>hink Tanks</a:t>
            </a:r>
          </a:p>
          <a:p>
            <a:pPr lvl="1"/>
            <a:r>
              <a:rPr lang="en-US" sz="2800" dirty="0"/>
              <a:t>Dominated by Blob ideology</a:t>
            </a:r>
          </a:p>
          <a:p>
            <a:pPr lvl="1"/>
            <a:r>
              <a:rPr lang="en-US" sz="2800" dirty="0"/>
              <a:t>Declining research quality</a:t>
            </a:r>
          </a:p>
          <a:p>
            <a:pPr lvl="1"/>
            <a:r>
              <a:rPr lang="en-US" sz="2800" dirty="0"/>
              <a:t>Recycling area for former government personnel</a:t>
            </a:r>
          </a:p>
          <a:p>
            <a:pPr lvl="1"/>
            <a:r>
              <a:rPr lang="en-US" sz="2800" dirty="0"/>
              <a:t>Heavily funded by defense industry</a:t>
            </a:r>
          </a:p>
          <a:p>
            <a:endParaRPr lang="en-US" dirty="0"/>
          </a:p>
          <a:p>
            <a:pPr lvl="1"/>
            <a:endParaRPr lang="en-US" dirty="0"/>
          </a:p>
        </p:txBody>
      </p:sp>
      <p:pic>
        <p:nvPicPr>
          <p:cNvPr id="5" name="Picture 4" descr="A picture containing shape&#10;&#10;Description automatically generated">
            <a:extLst>
              <a:ext uri="{FF2B5EF4-FFF2-40B4-BE49-F238E27FC236}">
                <a16:creationId xmlns:a16="http://schemas.microsoft.com/office/drawing/2014/main" id="{2BDAC38E-3963-9100-06A6-FD4818EEF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137" y="1701292"/>
            <a:ext cx="2423033" cy="2423033"/>
          </a:xfrm>
          <a:prstGeom prst="rect">
            <a:avLst/>
          </a:prstGeom>
        </p:spPr>
      </p:pic>
    </p:spTree>
    <p:extLst>
      <p:ext uri="{BB962C8B-B14F-4D97-AF65-F5344CB8AC3E}">
        <p14:creationId xmlns:p14="http://schemas.microsoft.com/office/powerpoint/2010/main" val="3322650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585576" y="389376"/>
            <a:ext cx="11220543" cy="1400175"/>
          </a:xfrm>
        </p:spPr>
        <p:txBody>
          <a:bodyPr/>
          <a:lstStyle/>
          <a:p>
            <a:r>
              <a:rPr lang="en-US" dirty="0">
                <a:solidFill>
                  <a:srgbClr val="FFFF00"/>
                </a:solidFill>
              </a:rPr>
              <a:t>Blob Think Tanks Dominate Policy Discourse</a:t>
            </a: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903618" y="1331118"/>
            <a:ext cx="4411614" cy="4195763"/>
          </a:xfrm>
        </p:spPr>
        <p:txBody>
          <a:bodyPr/>
          <a:lstStyle/>
          <a:p>
            <a:endParaRPr lang="en-US" dirty="0"/>
          </a:p>
          <a:p>
            <a:pPr lvl="1"/>
            <a:endParaRPr lang="en-US" dirty="0"/>
          </a:p>
        </p:txBody>
      </p:sp>
      <p:sp>
        <p:nvSpPr>
          <p:cNvPr id="4" name="TextBox 3">
            <a:extLst>
              <a:ext uri="{FF2B5EF4-FFF2-40B4-BE49-F238E27FC236}">
                <a16:creationId xmlns:a16="http://schemas.microsoft.com/office/drawing/2014/main" id="{7730F809-EE1F-EBBE-C0A6-097DF8A8283F}"/>
              </a:ext>
            </a:extLst>
          </p:cNvPr>
          <p:cNvSpPr txBox="1"/>
          <p:nvPr/>
        </p:nvSpPr>
        <p:spPr>
          <a:xfrm>
            <a:off x="3306278" y="1120842"/>
            <a:ext cx="6213108" cy="584775"/>
          </a:xfrm>
          <a:prstGeom prst="rect">
            <a:avLst/>
          </a:prstGeom>
          <a:noFill/>
        </p:spPr>
        <p:txBody>
          <a:bodyPr wrap="square" rtlCol="0">
            <a:spAutoFit/>
          </a:bodyPr>
          <a:lstStyle/>
          <a:p>
            <a:r>
              <a:rPr lang="en-US" sz="3200" dirty="0"/>
              <a:t>10 Most Influential Think Tanks</a:t>
            </a:r>
            <a:endParaRPr lang="en-US" sz="2400" dirty="0"/>
          </a:p>
        </p:txBody>
      </p:sp>
      <p:graphicFrame>
        <p:nvGraphicFramePr>
          <p:cNvPr id="6" name="Table 6">
            <a:extLst>
              <a:ext uri="{FF2B5EF4-FFF2-40B4-BE49-F238E27FC236}">
                <a16:creationId xmlns:a16="http://schemas.microsoft.com/office/drawing/2014/main" id="{EE912486-A282-F276-BEB3-90A9A0D98B2C}"/>
              </a:ext>
            </a:extLst>
          </p:cNvPr>
          <p:cNvGraphicFramePr>
            <a:graphicFrameLocks noGrp="1"/>
          </p:cNvGraphicFramePr>
          <p:nvPr>
            <p:extLst>
              <p:ext uri="{D42A27DB-BD31-4B8C-83A1-F6EECF244321}">
                <p14:modId xmlns:p14="http://schemas.microsoft.com/office/powerpoint/2010/main" val="4033785741"/>
              </p:ext>
            </p:extLst>
          </p:nvPr>
        </p:nvGraphicFramePr>
        <p:xfrm>
          <a:off x="2005781" y="1789551"/>
          <a:ext cx="8181223" cy="4113651"/>
        </p:xfrm>
        <a:graphic>
          <a:graphicData uri="http://schemas.openxmlformats.org/drawingml/2006/table">
            <a:tbl>
              <a:tblPr firstRow="1" bandRow="1">
                <a:tableStyleId>{5C22544A-7EE6-4342-B048-85BDC9FD1C3A}</a:tableStyleId>
              </a:tblPr>
              <a:tblGrid>
                <a:gridCol w="6164195">
                  <a:extLst>
                    <a:ext uri="{9D8B030D-6E8A-4147-A177-3AD203B41FA5}">
                      <a16:colId xmlns:a16="http://schemas.microsoft.com/office/drawing/2014/main" val="3111184826"/>
                    </a:ext>
                  </a:extLst>
                </a:gridCol>
                <a:gridCol w="2017028">
                  <a:extLst>
                    <a:ext uri="{9D8B030D-6E8A-4147-A177-3AD203B41FA5}">
                      <a16:colId xmlns:a16="http://schemas.microsoft.com/office/drawing/2014/main" val="1345920917"/>
                    </a:ext>
                  </a:extLst>
                </a:gridCol>
              </a:tblGrid>
              <a:tr h="0">
                <a:tc>
                  <a:txBody>
                    <a:bodyPr/>
                    <a:lstStyle/>
                    <a:p>
                      <a:r>
                        <a:rPr lang="en-US" dirty="0"/>
                        <a:t>Organization</a:t>
                      </a:r>
                    </a:p>
                  </a:txBody>
                  <a:tcPr/>
                </a:tc>
                <a:tc>
                  <a:txBody>
                    <a:bodyPr/>
                    <a:lstStyle/>
                    <a:p>
                      <a:r>
                        <a:rPr lang="en-US" dirty="0"/>
                        <a:t>Blob-Aligned</a:t>
                      </a:r>
                    </a:p>
                  </a:txBody>
                  <a:tcPr/>
                </a:tc>
                <a:extLst>
                  <a:ext uri="{0D108BD9-81ED-4DB2-BD59-A6C34878D82A}">
                    <a16:rowId xmlns:a16="http://schemas.microsoft.com/office/drawing/2014/main" val="1437730309"/>
                  </a:ext>
                </a:extLst>
              </a:tr>
              <a:tr h="370840">
                <a:tc>
                  <a:txBody>
                    <a:bodyPr/>
                    <a:lstStyle/>
                    <a:p>
                      <a:r>
                        <a:rPr lang="en-US" b="1" dirty="0"/>
                        <a:t>Brookings Institution</a:t>
                      </a:r>
                    </a:p>
                  </a:txBody>
                  <a:tcPr/>
                </a:tc>
                <a:tc>
                  <a:txBody>
                    <a:bodyPr/>
                    <a:lstStyle/>
                    <a:p>
                      <a:r>
                        <a:rPr lang="en-US" b="1" dirty="0"/>
                        <a:t>Yes</a:t>
                      </a:r>
                    </a:p>
                  </a:txBody>
                  <a:tcPr/>
                </a:tc>
                <a:extLst>
                  <a:ext uri="{0D108BD9-81ED-4DB2-BD59-A6C34878D82A}">
                    <a16:rowId xmlns:a16="http://schemas.microsoft.com/office/drawing/2014/main" val="2656933459"/>
                  </a:ext>
                </a:extLst>
              </a:tr>
              <a:tr h="370840">
                <a:tc>
                  <a:txBody>
                    <a:bodyPr/>
                    <a:lstStyle/>
                    <a:p>
                      <a:r>
                        <a:rPr lang="en-US" b="1" dirty="0"/>
                        <a:t>Heritage Foundation</a:t>
                      </a:r>
                    </a:p>
                  </a:txBody>
                  <a:tcPr/>
                </a:tc>
                <a:tc>
                  <a:txBody>
                    <a:bodyPr/>
                    <a:lstStyle/>
                    <a:p>
                      <a:r>
                        <a:rPr lang="en-US" b="1" dirty="0"/>
                        <a:t>Yes</a:t>
                      </a:r>
                    </a:p>
                  </a:txBody>
                  <a:tcPr/>
                </a:tc>
                <a:extLst>
                  <a:ext uri="{0D108BD9-81ED-4DB2-BD59-A6C34878D82A}">
                    <a16:rowId xmlns:a16="http://schemas.microsoft.com/office/drawing/2014/main" val="583794868"/>
                  </a:ext>
                </a:extLst>
              </a:tr>
              <a:tr h="370840">
                <a:tc>
                  <a:txBody>
                    <a:bodyPr/>
                    <a:lstStyle/>
                    <a:p>
                      <a:r>
                        <a:rPr lang="en-US" b="1" dirty="0"/>
                        <a:t>Council on Foreign Relations</a:t>
                      </a:r>
                    </a:p>
                  </a:txBody>
                  <a:tcPr/>
                </a:tc>
                <a:tc>
                  <a:txBody>
                    <a:bodyPr/>
                    <a:lstStyle/>
                    <a:p>
                      <a:r>
                        <a:rPr lang="en-US" b="1" dirty="0"/>
                        <a:t>Yes</a:t>
                      </a:r>
                    </a:p>
                  </a:txBody>
                  <a:tcPr/>
                </a:tc>
                <a:extLst>
                  <a:ext uri="{0D108BD9-81ED-4DB2-BD59-A6C34878D82A}">
                    <a16:rowId xmlns:a16="http://schemas.microsoft.com/office/drawing/2014/main" val="525929163"/>
                  </a:ext>
                </a:extLst>
              </a:tr>
              <a:tr h="370840">
                <a:tc>
                  <a:txBody>
                    <a:bodyPr/>
                    <a:lstStyle/>
                    <a:p>
                      <a:r>
                        <a:rPr lang="en-US" b="1" dirty="0"/>
                        <a:t>Cato Institute</a:t>
                      </a:r>
                    </a:p>
                  </a:txBody>
                  <a:tcPr/>
                </a:tc>
                <a:tc>
                  <a:txBody>
                    <a:bodyPr/>
                    <a:lstStyle/>
                    <a:p>
                      <a:r>
                        <a:rPr lang="en-US" b="1" dirty="0"/>
                        <a:t>Yes</a:t>
                      </a:r>
                    </a:p>
                  </a:txBody>
                  <a:tcPr/>
                </a:tc>
                <a:extLst>
                  <a:ext uri="{0D108BD9-81ED-4DB2-BD59-A6C34878D82A}">
                    <a16:rowId xmlns:a16="http://schemas.microsoft.com/office/drawing/2014/main" val="3255249030"/>
                  </a:ext>
                </a:extLst>
              </a:tr>
              <a:tr h="370840">
                <a:tc>
                  <a:txBody>
                    <a:bodyPr/>
                    <a:lstStyle/>
                    <a:p>
                      <a:r>
                        <a:rPr lang="en-US" b="1" dirty="0"/>
                        <a:t>Center for Strategic and International Studies</a:t>
                      </a:r>
                    </a:p>
                  </a:txBody>
                  <a:tcPr/>
                </a:tc>
                <a:tc>
                  <a:txBody>
                    <a:bodyPr/>
                    <a:lstStyle/>
                    <a:p>
                      <a:r>
                        <a:rPr lang="en-US" b="1" dirty="0"/>
                        <a:t>Yes</a:t>
                      </a:r>
                    </a:p>
                  </a:txBody>
                  <a:tcPr/>
                </a:tc>
                <a:extLst>
                  <a:ext uri="{0D108BD9-81ED-4DB2-BD59-A6C34878D82A}">
                    <a16:rowId xmlns:a16="http://schemas.microsoft.com/office/drawing/2014/main" val="2118004614"/>
                  </a:ext>
                </a:extLst>
              </a:tr>
              <a:tr h="370840">
                <a:tc>
                  <a:txBody>
                    <a:bodyPr/>
                    <a:lstStyle/>
                    <a:p>
                      <a:r>
                        <a:rPr lang="en-US" b="1" dirty="0"/>
                        <a:t>American Enterprise Institute</a:t>
                      </a:r>
                    </a:p>
                  </a:txBody>
                  <a:tcPr/>
                </a:tc>
                <a:tc>
                  <a:txBody>
                    <a:bodyPr/>
                    <a:lstStyle/>
                    <a:p>
                      <a:r>
                        <a:rPr lang="en-US" b="1" dirty="0"/>
                        <a:t>Yes</a:t>
                      </a:r>
                    </a:p>
                  </a:txBody>
                  <a:tcPr/>
                </a:tc>
                <a:extLst>
                  <a:ext uri="{0D108BD9-81ED-4DB2-BD59-A6C34878D82A}">
                    <a16:rowId xmlns:a16="http://schemas.microsoft.com/office/drawing/2014/main" val="3249914555"/>
                  </a:ext>
                </a:extLst>
              </a:tr>
              <a:tr h="410331">
                <a:tc>
                  <a:txBody>
                    <a:bodyPr/>
                    <a:lstStyle/>
                    <a:p>
                      <a:r>
                        <a:rPr lang="en-US" b="1" dirty="0"/>
                        <a:t>RAND Corporation</a:t>
                      </a:r>
                    </a:p>
                  </a:txBody>
                  <a:tcPr/>
                </a:tc>
                <a:tc>
                  <a:txBody>
                    <a:bodyPr/>
                    <a:lstStyle/>
                    <a:p>
                      <a:r>
                        <a:rPr lang="en-US" b="1" dirty="0"/>
                        <a:t>Yes</a:t>
                      </a:r>
                    </a:p>
                  </a:txBody>
                  <a:tcPr/>
                </a:tc>
                <a:extLst>
                  <a:ext uri="{0D108BD9-81ED-4DB2-BD59-A6C34878D82A}">
                    <a16:rowId xmlns:a16="http://schemas.microsoft.com/office/drawing/2014/main" val="392767059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n-lt"/>
                          <a:ea typeface="+mn-ea"/>
                          <a:cs typeface="+mn-cs"/>
                        </a:rPr>
                        <a:t>Carnegie Endowment for International Peace</a:t>
                      </a:r>
                      <a:endParaRPr lang="en-US" b="1" dirty="0"/>
                    </a:p>
                  </a:txBody>
                  <a:tcPr/>
                </a:tc>
                <a:tc>
                  <a:txBody>
                    <a:bodyPr/>
                    <a:lstStyle/>
                    <a:p>
                      <a:r>
                        <a:rPr lang="en-US" b="1" dirty="0"/>
                        <a:t>Yes</a:t>
                      </a:r>
                    </a:p>
                  </a:txBody>
                  <a:tcPr/>
                </a:tc>
                <a:extLst>
                  <a:ext uri="{0D108BD9-81ED-4DB2-BD59-A6C34878D82A}">
                    <a16:rowId xmlns:a16="http://schemas.microsoft.com/office/drawing/2014/main" val="2466985630"/>
                  </a:ext>
                </a:extLst>
              </a:tr>
              <a:tr h="370840">
                <a:tc>
                  <a:txBody>
                    <a:bodyPr/>
                    <a:lstStyle/>
                    <a:p>
                      <a:r>
                        <a:rPr lang="en-US" b="1" dirty="0"/>
                        <a:t>Atlantic Council</a:t>
                      </a:r>
                    </a:p>
                  </a:txBody>
                  <a:tcPr/>
                </a:tc>
                <a:tc>
                  <a:txBody>
                    <a:bodyPr/>
                    <a:lstStyle/>
                    <a:p>
                      <a:r>
                        <a:rPr lang="en-US" b="1" dirty="0"/>
                        <a:t>Yes</a:t>
                      </a:r>
                    </a:p>
                  </a:txBody>
                  <a:tcPr/>
                </a:tc>
                <a:extLst>
                  <a:ext uri="{0D108BD9-81ED-4DB2-BD59-A6C34878D82A}">
                    <a16:rowId xmlns:a16="http://schemas.microsoft.com/office/drawing/2014/main" val="3307153312"/>
                  </a:ext>
                </a:extLst>
              </a:tr>
              <a:tr h="370840">
                <a:tc>
                  <a:txBody>
                    <a:bodyPr/>
                    <a:lstStyle/>
                    <a:p>
                      <a:r>
                        <a:rPr lang="en-US" b="1" dirty="0"/>
                        <a:t>Hoover Institution</a:t>
                      </a:r>
                    </a:p>
                  </a:txBody>
                  <a:tcPr/>
                </a:tc>
                <a:tc>
                  <a:txBody>
                    <a:bodyPr/>
                    <a:lstStyle/>
                    <a:p>
                      <a:r>
                        <a:rPr lang="en-US" b="1" dirty="0"/>
                        <a:t>Yes</a:t>
                      </a:r>
                    </a:p>
                  </a:txBody>
                  <a:tcPr/>
                </a:tc>
                <a:extLst>
                  <a:ext uri="{0D108BD9-81ED-4DB2-BD59-A6C34878D82A}">
                    <a16:rowId xmlns:a16="http://schemas.microsoft.com/office/drawing/2014/main" val="1171199345"/>
                  </a:ext>
                </a:extLst>
              </a:tr>
            </a:tbl>
          </a:graphicData>
        </a:graphic>
      </p:graphicFrame>
    </p:spTree>
    <p:extLst>
      <p:ext uri="{BB962C8B-B14F-4D97-AF65-F5344CB8AC3E}">
        <p14:creationId xmlns:p14="http://schemas.microsoft.com/office/powerpoint/2010/main" val="4015967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FC85-AFA8-CF50-A39A-3EA316E8119C}"/>
              </a:ext>
            </a:extLst>
          </p:cNvPr>
          <p:cNvSpPr>
            <a:spLocks noGrp="1"/>
          </p:cNvSpPr>
          <p:nvPr>
            <p:ph type="title" idx="4294967295"/>
          </p:nvPr>
        </p:nvSpPr>
        <p:spPr>
          <a:xfrm>
            <a:off x="1254744" y="83345"/>
            <a:ext cx="10643976" cy="1400175"/>
          </a:xfrm>
        </p:spPr>
        <p:txBody>
          <a:bodyPr/>
          <a:lstStyle/>
          <a:p>
            <a:r>
              <a:rPr lang="en-US" sz="4000" dirty="0">
                <a:solidFill>
                  <a:srgbClr val="FFFF00"/>
                </a:solidFill>
              </a:rPr>
              <a:t>The Blob Diverts Resources from Civil Society and  Harms the Environment</a:t>
            </a:r>
          </a:p>
        </p:txBody>
      </p:sp>
      <p:sp>
        <p:nvSpPr>
          <p:cNvPr id="3" name="Content Placeholder 2">
            <a:extLst>
              <a:ext uri="{FF2B5EF4-FFF2-40B4-BE49-F238E27FC236}">
                <a16:creationId xmlns:a16="http://schemas.microsoft.com/office/drawing/2014/main" id="{ED4F422A-60E4-7CB0-F971-61695CFA2D26}"/>
              </a:ext>
            </a:extLst>
          </p:cNvPr>
          <p:cNvSpPr>
            <a:spLocks noGrp="1"/>
          </p:cNvSpPr>
          <p:nvPr>
            <p:ph idx="4294967295"/>
          </p:nvPr>
        </p:nvSpPr>
        <p:spPr>
          <a:xfrm>
            <a:off x="1144206" y="1483520"/>
            <a:ext cx="6550995" cy="4421288"/>
          </a:xfrm>
        </p:spPr>
        <p:txBody>
          <a:bodyPr/>
          <a:lstStyle/>
          <a:p>
            <a:r>
              <a:rPr lang="en-US" sz="2400" dirty="0"/>
              <a:t>800+ military bases worldwide</a:t>
            </a:r>
          </a:p>
          <a:p>
            <a:r>
              <a:rPr lang="en-US" sz="2400" dirty="0"/>
              <a:t>U.S. military budget over $800 billion and growing</a:t>
            </a:r>
          </a:p>
          <a:p>
            <a:r>
              <a:rPr lang="en-US" sz="2400" dirty="0"/>
              <a:t>Military Keynesianism an unsound justification</a:t>
            </a:r>
          </a:p>
          <a:p>
            <a:r>
              <a:rPr lang="en-US" sz="2400" dirty="0"/>
              <a:t>Contractor corruption</a:t>
            </a:r>
          </a:p>
          <a:p>
            <a:r>
              <a:rPr lang="en-US" sz="2400" dirty="0"/>
              <a:t>U.S. military a top polluter</a:t>
            </a:r>
          </a:p>
          <a:p>
            <a:pPr lvl="1"/>
            <a:r>
              <a:rPr lang="en-US" sz="2200" dirty="0"/>
              <a:t>Superfund sites</a:t>
            </a:r>
          </a:p>
          <a:p>
            <a:pPr lvl="1"/>
            <a:r>
              <a:rPr lang="en-US" sz="2200" dirty="0"/>
              <a:t>Fossil fuel consumption</a:t>
            </a:r>
          </a:p>
          <a:p>
            <a:endParaRPr lang="en-US" dirty="0"/>
          </a:p>
        </p:txBody>
      </p:sp>
      <p:pic>
        <p:nvPicPr>
          <p:cNvPr id="5" name="Picture 4" descr="A picture containing sky, outdoor, transport, aircraft&#10;&#10;Description automatically generated">
            <a:extLst>
              <a:ext uri="{FF2B5EF4-FFF2-40B4-BE49-F238E27FC236}">
                <a16:creationId xmlns:a16="http://schemas.microsoft.com/office/drawing/2014/main" id="{81112982-4A7F-09FA-B7FD-1070620607B2}"/>
              </a:ext>
            </a:extLst>
          </p:cNvPr>
          <p:cNvPicPr>
            <a:picLocks noChangeAspect="1"/>
          </p:cNvPicPr>
          <p:nvPr/>
        </p:nvPicPr>
        <p:blipFill rotWithShape="1">
          <a:blip r:embed="rId2">
            <a:extLst>
              <a:ext uri="{28A0092B-C50C-407E-A947-70E740481C1C}">
                <a14:useLocalDpi xmlns:a14="http://schemas.microsoft.com/office/drawing/2010/main" val="0"/>
              </a:ext>
            </a:extLst>
          </a:blip>
          <a:srcRect l="8821" t="-1325" r="16724" b="1325"/>
          <a:stretch/>
        </p:blipFill>
        <p:spPr>
          <a:xfrm>
            <a:off x="8230596" y="1373484"/>
            <a:ext cx="3668123" cy="2500658"/>
          </a:xfrm>
          <a:prstGeom prst="rect">
            <a:avLst/>
          </a:prstGeom>
        </p:spPr>
      </p:pic>
      <p:pic>
        <p:nvPicPr>
          <p:cNvPr id="7" name="Picture 6" descr="A group of signs on a fence&#10;&#10;Description automatically generated with medium confidence">
            <a:extLst>
              <a:ext uri="{FF2B5EF4-FFF2-40B4-BE49-F238E27FC236}">
                <a16:creationId xmlns:a16="http://schemas.microsoft.com/office/drawing/2014/main" id="{CC4654DE-8D55-0F35-005B-BEE8859D86B2}"/>
              </a:ext>
            </a:extLst>
          </p:cNvPr>
          <p:cNvPicPr>
            <a:picLocks noChangeAspect="1"/>
          </p:cNvPicPr>
          <p:nvPr/>
        </p:nvPicPr>
        <p:blipFill rotWithShape="1">
          <a:blip r:embed="rId3">
            <a:extLst>
              <a:ext uri="{28A0092B-C50C-407E-A947-70E740481C1C}">
                <a14:useLocalDpi xmlns:a14="http://schemas.microsoft.com/office/drawing/2010/main" val="0"/>
              </a:ext>
            </a:extLst>
          </a:blip>
          <a:srcRect l="24461" b="-263"/>
          <a:stretch/>
        </p:blipFill>
        <p:spPr>
          <a:xfrm>
            <a:off x="8230597" y="4032408"/>
            <a:ext cx="3668123" cy="2678835"/>
          </a:xfrm>
          <a:prstGeom prst="rect">
            <a:avLst/>
          </a:prstGeom>
        </p:spPr>
      </p:pic>
    </p:spTree>
    <p:extLst>
      <p:ext uri="{BB962C8B-B14F-4D97-AF65-F5344CB8AC3E}">
        <p14:creationId xmlns:p14="http://schemas.microsoft.com/office/powerpoint/2010/main" val="3972202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878-9F31-4C74-F451-AB3B69DCF4AA}"/>
              </a:ext>
            </a:extLst>
          </p:cNvPr>
          <p:cNvSpPr>
            <a:spLocks noGrp="1"/>
          </p:cNvSpPr>
          <p:nvPr>
            <p:ph type="title" idx="4294967295"/>
          </p:nvPr>
        </p:nvSpPr>
        <p:spPr>
          <a:xfrm>
            <a:off x="1850830" y="349569"/>
            <a:ext cx="10037223" cy="1400175"/>
          </a:xfrm>
        </p:spPr>
        <p:txBody>
          <a:bodyPr/>
          <a:lstStyle/>
          <a:p>
            <a:r>
              <a:rPr lang="en-US" dirty="0">
                <a:solidFill>
                  <a:srgbClr val="FFFF00"/>
                </a:solidFill>
              </a:rPr>
              <a:t>Is the Blob Held Accountable? </a:t>
            </a:r>
          </a:p>
        </p:txBody>
      </p:sp>
      <p:sp>
        <p:nvSpPr>
          <p:cNvPr id="3" name="Content Placeholder 2">
            <a:extLst>
              <a:ext uri="{FF2B5EF4-FFF2-40B4-BE49-F238E27FC236}">
                <a16:creationId xmlns:a16="http://schemas.microsoft.com/office/drawing/2014/main" id="{DE8B488D-BF08-04E9-0BA6-4518B8626845}"/>
              </a:ext>
            </a:extLst>
          </p:cNvPr>
          <p:cNvSpPr>
            <a:spLocks noGrp="1"/>
          </p:cNvSpPr>
          <p:nvPr>
            <p:ph idx="4294967295"/>
          </p:nvPr>
        </p:nvSpPr>
        <p:spPr>
          <a:xfrm>
            <a:off x="950178" y="5673241"/>
            <a:ext cx="10189310" cy="556110"/>
          </a:xfrm>
        </p:spPr>
        <p:txBody>
          <a:bodyPr>
            <a:normAutofit fontScale="92500"/>
          </a:bodyPr>
          <a:lstStyle/>
          <a:p>
            <a:r>
              <a:rPr lang="en-US" sz="2400" b="1" i="1" dirty="0">
                <a:solidFill>
                  <a:srgbClr val="FFFF00"/>
                </a:solidFill>
              </a:rPr>
              <a:t>Conclusion: </a:t>
            </a:r>
            <a:r>
              <a:rPr lang="en-US" sz="2400" b="1" i="1" u="sng" dirty="0">
                <a:solidFill>
                  <a:srgbClr val="FFFF00"/>
                </a:solidFill>
              </a:rPr>
              <a:t>The Blob remains firmly in control of U.S. foreign policy</a:t>
            </a:r>
          </a:p>
        </p:txBody>
      </p:sp>
      <p:graphicFrame>
        <p:nvGraphicFramePr>
          <p:cNvPr id="4" name="Table 4">
            <a:extLst>
              <a:ext uri="{FF2B5EF4-FFF2-40B4-BE49-F238E27FC236}">
                <a16:creationId xmlns:a16="http://schemas.microsoft.com/office/drawing/2014/main" id="{149225F1-BA60-DC66-F619-FEF086D98260}"/>
              </a:ext>
            </a:extLst>
          </p:cNvPr>
          <p:cNvGraphicFramePr>
            <a:graphicFrameLocks noGrp="1"/>
          </p:cNvGraphicFramePr>
          <p:nvPr>
            <p:extLst>
              <p:ext uri="{D42A27DB-BD31-4B8C-83A1-F6EECF244321}">
                <p14:modId xmlns:p14="http://schemas.microsoft.com/office/powerpoint/2010/main" val="258653846"/>
              </p:ext>
            </p:extLst>
          </p:nvPr>
        </p:nvGraphicFramePr>
        <p:xfrm>
          <a:off x="822960" y="1172102"/>
          <a:ext cx="10392727" cy="4378694"/>
        </p:xfrm>
        <a:graphic>
          <a:graphicData uri="http://schemas.openxmlformats.org/drawingml/2006/table">
            <a:tbl>
              <a:tblPr firstRow="1" bandRow="1">
                <a:tableStyleId>{5C22544A-7EE6-4342-B048-85BDC9FD1C3A}</a:tableStyleId>
              </a:tblPr>
              <a:tblGrid>
                <a:gridCol w="2325200">
                  <a:extLst>
                    <a:ext uri="{9D8B030D-6E8A-4147-A177-3AD203B41FA5}">
                      <a16:colId xmlns:a16="http://schemas.microsoft.com/office/drawing/2014/main" val="158123072"/>
                    </a:ext>
                  </a:extLst>
                </a:gridCol>
                <a:gridCol w="4157893">
                  <a:extLst>
                    <a:ext uri="{9D8B030D-6E8A-4147-A177-3AD203B41FA5}">
                      <a16:colId xmlns:a16="http://schemas.microsoft.com/office/drawing/2014/main" val="1384278987"/>
                    </a:ext>
                  </a:extLst>
                </a:gridCol>
                <a:gridCol w="3909634">
                  <a:extLst>
                    <a:ext uri="{9D8B030D-6E8A-4147-A177-3AD203B41FA5}">
                      <a16:colId xmlns:a16="http://schemas.microsoft.com/office/drawing/2014/main" val="2931376286"/>
                    </a:ext>
                  </a:extLst>
                </a:gridCol>
              </a:tblGrid>
              <a:tr h="442332">
                <a:tc>
                  <a:txBody>
                    <a:bodyPr/>
                    <a:lstStyle/>
                    <a:p>
                      <a:r>
                        <a:rPr lang="en-US" dirty="0"/>
                        <a:t>Name</a:t>
                      </a:r>
                    </a:p>
                  </a:txBody>
                  <a:tcPr/>
                </a:tc>
                <a:tc>
                  <a:txBody>
                    <a:bodyPr/>
                    <a:lstStyle/>
                    <a:p>
                      <a:r>
                        <a:rPr lang="en-US" dirty="0"/>
                        <a:t>Prior Activity</a:t>
                      </a:r>
                    </a:p>
                  </a:txBody>
                  <a:tcPr/>
                </a:tc>
                <a:tc>
                  <a:txBody>
                    <a:bodyPr/>
                    <a:lstStyle/>
                    <a:p>
                      <a:r>
                        <a:rPr lang="en-US" dirty="0"/>
                        <a:t>Current Position</a:t>
                      </a:r>
                    </a:p>
                  </a:txBody>
                  <a:tcPr/>
                </a:tc>
                <a:extLst>
                  <a:ext uri="{0D108BD9-81ED-4DB2-BD59-A6C34878D82A}">
                    <a16:rowId xmlns:a16="http://schemas.microsoft.com/office/drawing/2014/main" val="3164153652"/>
                  </a:ext>
                </a:extLst>
              </a:tr>
              <a:tr h="442332">
                <a:tc>
                  <a:txBody>
                    <a:bodyPr/>
                    <a:lstStyle/>
                    <a:p>
                      <a:r>
                        <a:rPr lang="en-US" dirty="0"/>
                        <a:t>Anthony Blinken</a:t>
                      </a:r>
                    </a:p>
                  </a:txBody>
                  <a:tcPr/>
                </a:tc>
                <a:tc>
                  <a:txBody>
                    <a:bodyPr/>
                    <a:lstStyle/>
                    <a:p>
                      <a:r>
                        <a:rPr lang="en-US" dirty="0"/>
                        <a:t>Supported U.S. invasion of Iraq</a:t>
                      </a:r>
                    </a:p>
                  </a:txBody>
                  <a:tcPr/>
                </a:tc>
                <a:tc>
                  <a:txBody>
                    <a:bodyPr/>
                    <a:lstStyle/>
                    <a:p>
                      <a:r>
                        <a:rPr lang="en-US" dirty="0"/>
                        <a:t>Secretary of State</a:t>
                      </a:r>
                    </a:p>
                  </a:txBody>
                  <a:tcPr/>
                </a:tc>
                <a:extLst>
                  <a:ext uri="{0D108BD9-81ED-4DB2-BD59-A6C34878D82A}">
                    <a16:rowId xmlns:a16="http://schemas.microsoft.com/office/drawing/2014/main" val="3041812813"/>
                  </a:ext>
                </a:extLst>
              </a:tr>
              <a:tr h="763477">
                <a:tc>
                  <a:txBody>
                    <a:bodyPr/>
                    <a:lstStyle/>
                    <a:p>
                      <a:r>
                        <a:rPr lang="en-US" dirty="0"/>
                        <a:t>Jake Sullivan</a:t>
                      </a:r>
                    </a:p>
                  </a:txBody>
                  <a:tcPr/>
                </a:tc>
                <a:tc>
                  <a:txBody>
                    <a:bodyPr/>
                    <a:lstStyle/>
                    <a:p>
                      <a:r>
                        <a:rPr lang="en-US" dirty="0"/>
                        <a:t>Involved in decisions resulting in war in Libya</a:t>
                      </a:r>
                    </a:p>
                  </a:txBody>
                  <a:tcPr/>
                </a:tc>
                <a:tc>
                  <a:txBody>
                    <a:bodyPr/>
                    <a:lstStyle/>
                    <a:p>
                      <a:r>
                        <a:rPr lang="en-US" dirty="0"/>
                        <a:t>National Security Advisor</a:t>
                      </a:r>
                    </a:p>
                  </a:txBody>
                  <a:tcPr/>
                </a:tc>
                <a:extLst>
                  <a:ext uri="{0D108BD9-81ED-4DB2-BD59-A6C34878D82A}">
                    <a16:rowId xmlns:a16="http://schemas.microsoft.com/office/drawing/2014/main" val="3155463620"/>
                  </a:ext>
                </a:extLst>
              </a:tr>
              <a:tr h="763477">
                <a:tc>
                  <a:txBody>
                    <a:bodyPr/>
                    <a:lstStyle/>
                    <a:p>
                      <a:r>
                        <a:rPr lang="en-US" dirty="0"/>
                        <a:t>Victoria Nuland</a:t>
                      </a:r>
                    </a:p>
                  </a:txBody>
                  <a:tcPr/>
                </a:tc>
                <a:tc>
                  <a:txBody>
                    <a:bodyPr/>
                    <a:lstStyle/>
                    <a:p>
                      <a:r>
                        <a:rPr lang="en-US" dirty="0"/>
                        <a:t>Involved in creation of pro-U.S. government in Ukraine</a:t>
                      </a:r>
                    </a:p>
                  </a:txBody>
                  <a:tcPr/>
                </a:tc>
                <a:tc>
                  <a:txBody>
                    <a:bodyPr/>
                    <a:lstStyle/>
                    <a:p>
                      <a:r>
                        <a:rPr lang="en-US" dirty="0"/>
                        <a:t>Under Secretary of State</a:t>
                      </a:r>
                    </a:p>
                  </a:txBody>
                  <a:tcPr/>
                </a:tc>
                <a:extLst>
                  <a:ext uri="{0D108BD9-81ED-4DB2-BD59-A6C34878D82A}">
                    <a16:rowId xmlns:a16="http://schemas.microsoft.com/office/drawing/2014/main" val="2487248910"/>
                  </a:ext>
                </a:extLst>
              </a:tr>
              <a:tr h="442332">
                <a:tc>
                  <a:txBody>
                    <a:bodyPr/>
                    <a:lstStyle/>
                    <a:p>
                      <a:r>
                        <a:rPr lang="en-US" dirty="0"/>
                        <a:t>Llyod Austin</a:t>
                      </a:r>
                    </a:p>
                  </a:txBody>
                  <a:tcPr/>
                </a:tc>
                <a:tc>
                  <a:txBody>
                    <a:bodyPr/>
                    <a:lstStyle/>
                    <a:p>
                      <a:r>
                        <a:rPr lang="en-US" dirty="0"/>
                        <a:t>Commanded forces in Iraq</a:t>
                      </a:r>
                    </a:p>
                  </a:txBody>
                  <a:tcPr/>
                </a:tc>
                <a:tc>
                  <a:txBody>
                    <a:bodyPr/>
                    <a:lstStyle/>
                    <a:p>
                      <a:r>
                        <a:rPr lang="en-US" dirty="0"/>
                        <a:t>Secretary of Defense</a:t>
                      </a:r>
                    </a:p>
                  </a:txBody>
                  <a:tcPr/>
                </a:tc>
                <a:extLst>
                  <a:ext uri="{0D108BD9-81ED-4DB2-BD59-A6C34878D82A}">
                    <a16:rowId xmlns:a16="http://schemas.microsoft.com/office/drawing/2014/main" val="1404143438"/>
                  </a:ext>
                </a:extLst>
              </a:tr>
              <a:tr h="442332">
                <a:tc>
                  <a:txBody>
                    <a:bodyPr/>
                    <a:lstStyle/>
                    <a:p>
                      <a:r>
                        <a:rPr lang="en-US" dirty="0"/>
                        <a:t>Mark </a:t>
                      </a:r>
                      <a:r>
                        <a:rPr lang="en-US" dirty="0" err="1"/>
                        <a:t>Milley</a:t>
                      </a:r>
                      <a:endParaRPr lang="en-US" dirty="0"/>
                    </a:p>
                  </a:txBody>
                  <a:tcPr/>
                </a:tc>
                <a:tc>
                  <a:txBody>
                    <a:bodyPr/>
                    <a:lstStyle/>
                    <a:p>
                      <a:r>
                        <a:rPr lang="en-US" dirty="0"/>
                        <a:t>Commanded forces in Afghanistan</a:t>
                      </a:r>
                    </a:p>
                  </a:txBody>
                  <a:tcPr/>
                </a:tc>
                <a:tc>
                  <a:txBody>
                    <a:bodyPr/>
                    <a:lstStyle/>
                    <a:p>
                      <a:r>
                        <a:rPr lang="en-US" dirty="0"/>
                        <a:t>Chairman of Joint Chiefs of Staff</a:t>
                      </a:r>
                    </a:p>
                  </a:txBody>
                  <a:tcPr/>
                </a:tc>
                <a:extLst>
                  <a:ext uri="{0D108BD9-81ED-4DB2-BD59-A6C34878D82A}">
                    <a16:rowId xmlns:a16="http://schemas.microsoft.com/office/drawing/2014/main" val="3747959737"/>
                  </a:ext>
                </a:extLst>
              </a:tr>
              <a:tr h="442332">
                <a:tc>
                  <a:txBody>
                    <a:bodyPr/>
                    <a:lstStyle/>
                    <a:p>
                      <a:r>
                        <a:rPr lang="en-US" dirty="0"/>
                        <a:t>Thomas Friedman</a:t>
                      </a:r>
                    </a:p>
                  </a:txBody>
                  <a:tcPr/>
                </a:tc>
                <a:tc>
                  <a:txBody>
                    <a:bodyPr/>
                    <a:lstStyle/>
                    <a:p>
                      <a:r>
                        <a:rPr lang="en-US" dirty="0"/>
                        <a:t>New York Times Op-Ed columnist supporting Iraq war</a:t>
                      </a:r>
                    </a:p>
                  </a:txBody>
                  <a:tcPr/>
                </a:tc>
                <a:tc>
                  <a:txBody>
                    <a:bodyPr/>
                    <a:lstStyle/>
                    <a:p>
                      <a:r>
                        <a:rPr lang="en-US" dirty="0"/>
                        <a:t>New York Times Op-Ed columnist supporting Ukraine war</a:t>
                      </a:r>
                    </a:p>
                  </a:txBody>
                  <a:tcPr/>
                </a:tc>
                <a:extLst>
                  <a:ext uri="{0D108BD9-81ED-4DB2-BD59-A6C34878D82A}">
                    <a16:rowId xmlns:a16="http://schemas.microsoft.com/office/drawing/2014/main" val="629168600"/>
                  </a:ext>
                </a:extLst>
              </a:tr>
              <a:tr h="442332">
                <a:tc>
                  <a:txBody>
                    <a:bodyPr/>
                    <a:lstStyle/>
                    <a:p>
                      <a:r>
                        <a:rPr lang="en-US" dirty="0"/>
                        <a:t>Jeffrey Goldberg</a:t>
                      </a:r>
                    </a:p>
                  </a:txBody>
                  <a:tcPr/>
                </a:tc>
                <a:tc>
                  <a:txBody>
                    <a:bodyPr/>
                    <a:lstStyle/>
                    <a:p>
                      <a:r>
                        <a:rPr lang="en-US" dirty="0"/>
                        <a:t>Journalist supporting Iraq war</a:t>
                      </a:r>
                    </a:p>
                  </a:txBody>
                  <a:tcPr/>
                </a:tc>
                <a:tc>
                  <a:txBody>
                    <a:bodyPr/>
                    <a:lstStyle/>
                    <a:p>
                      <a:r>
                        <a:rPr lang="en-US" dirty="0"/>
                        <a:t>Chief Editor, Atlantic Magazine</a:t>
                      </a:r>
                    </a:p>
                  </a:txBody>
                  <a:tcPr/>
                </a:tc>
                <a:extLst>
                  <a:ext uri="{0D108BD9-81ED-4DB2-BD59-A6C34878D82A}">
                    <a16:rowId xmlns:a16="http://schemas.microsoft.com/office/drawing/2014/main" val="628023162"/>
                  </a:ext>
                </a:extLst>
              </a:tr>
            </a:tbl>
          </a:graphicData>
        </a:graphic>
      </p:graphicFrame>
    </p:spTree>
    <p:extLst>
      <p:ext uri="{BB962C8B-B14F-4D97-AF65-F5344CB8AC3E}">
        <p14:creationId xmlns:p14="http://schemas.microsoft.com/office/powerpoint/2010/main" val="10623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D5FA4E-1F5C-D967-3B26-1557C9F7C56C}"/>
              </a:ext>
            </a:extLst>
          </p:cNvPr>
          <p:cNvSpPr/>
          <p:nvPr/>
        </p:nvSpPr>
        <p:spPr>
          <a:xfrm>
            <a:off x="6353594" y="1516410"/>
            <a:ext cx="4353735" cy="2831753"/>
          </a:xfrm>
          <a:custGeom>
            <a:avLst/>
            <a:gdLst>
              <a:gd name="connsiteX0" fmla="*/ 690144 w 4353735"/>
              <a:gd name="connsiteY0" fmla="*/ 2831753 h 2831753"/>
              <a:gd name="connsiteX1" fmla="*/ 2323681 w 4353735"/>
              <a:gd name="connsiteY1" fmla="*/ 2769840 h 2831753"/>
              <a:gd name="connsiteX2" fmla="*/ 3490494 w 4353735"/>
              <a:gd name="connsiteY2" fmla="*/ 2531715 h 2831753"/>
              <a:gd name="connsiteX3" fmla="*/ 4285831 w 4353735"/>
              <a:gd name="connsiteY3" fmla="*/ 1831628 h 2831753"/>
              <a:gd name="connsiteX4" fmla="*/ 4190581 w 4353735"/>
              <a:gd name="connsiteY4" fmla="*/ 1126778 h 2831753"/>
              <a:gd name="connsiteX5" fmla="*/ 3223794 w 4353735"/>
              <a:gd name="connsiteY5" fmla="*/ 512415 h 2831753"/>
              <a:gd name="connsiteX6" fmla="*/ 499644 w 4353735"/>
              <a:gd name="connsiteY6" fmla="*/ 69503 h 2831753"/>
              <a:gd name="connsiteX7" fmla="*/ 9106 w 4353735"/>
              <a:gd name="connsiteY7" fmla="*/ 7590 h 28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3735" h="2831753">
                <a:moveTo>
                  <a:pt x="690144" y="2831753"/>
                </a:moveTo>
                <a:cubicBezTo>
                  <a:pt x="1273550" y="2825799"/>
                  <a:pt x="1856956" y="2819846"/>
                  <a:pt x="2323681" y="2769840"/>
                </a:cubicBezTo>
                <a:cubicBezTo>
                  <a:pt x="2790406" y="2719834"/>
                  <a:pt x="3163469" y="2688084"/>
                  <a:pt x="3490494" y="2531715"/>
                </a:cubicBezTo>
                <a:cubicBezTo>
                  <a:pt x="3817519" y="2375346"/>
                  <a:pt x="4169150" y="2065784"/>
                  <a:pt x="4285831" y="1831628"/>
                </a:cubicBezTo>
                <a:cubicBezTo>
                  <a:pt x="4402512" y="1597472"/>
                  <a:pt x="4367587" y="1346647"/>
                  <a:pt x="4190581" y="1126778"/>
                </a:cubicBezTo>
                <a:cubicBezTo>
                  <a:pt x="4013575" y="906909"/>
                  <a:pt x="3838950" y="688627"/>
                  <a:pt x="3223794" y="512415"/>
                </a:cubicBezTo>
                <a:cubicBezTo>
                  <a:pt x="2608638" y="336203"/>
                  <a:pt x="1035425" y="153640"/>
                  <a:pt x="499644" y="69503"/>
                </a:cubicBezTo>
                <a:cubicBezTo>
                  <a:pt x="-36137" y="-14634"/>
                  <a:pt x="-13516" y="-3522"/>
                  <a:pt x="9106" y="7590"/>
                </a:cubicBezTo>
              </a:path>
            </a:pathLst>
          </a:custGeom>
          <a:ln>
            <a:solidFill>
              <a:srgbClr val="00B05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DABBE7F4-72D7-4A37-ACD6-DF2363ACC124}"/>
              </a:ext>
            </a:extLst>
          </p:cNvPr>
          <p:cNvSpPr>
            <a:spLocks noGrp="1"/>
          </p:cNvSpPr>
          <p:nvPr>
            <p:ph type="title" idx="4294967295"/>
          </p:nvPr>
        </p:nvSpPr>
        <p:spPr>
          <a:xfrm>
            <a:off x="417099" y="-11149"/>
            <a:ext cx="10850563" cy="928688"/>
          </a:xfrm>
        </p:spPr>
        <p:txBody>
          <a:bodyPr/>
          <a:lstStyle/>
          <a:p>
            <a:pPr algn="ctr">
              <a:lnSpc>
                <a:spcPts val="4000"/>
              </a:lnSpc>
            </a:pPr>
            <a:r>
              <a:rPr lang="en-US" sz="3600" dirty="0">
                <a:solidFill>
                  <a:srgbClr val="FFFF00"/>
                </a:solidFill>
              </a:rPr>
              <a:t>Anatomy of the Blob</a:t>
            </a:r>
            <a:br>
              <a:rPr lang="en-US" sz="3600" dirty="0">
                <a:solidFill>
                  <a:schemeClr val="accent3">
                    <a:lumMod val="60000"/>
                    <a:lumOff val="40000"/>
                  </a:schemeClr>
                </a:solidFill>
              </a:rPr>
            </a:br>
            <a:r>
              <a:rPr lang="en-US" sz="3600" dirty="0">
                <a:solidFill>
                  <a:srgbClr val="00B050"/>
                </a:solidFill>
              </a:rPr>
              <a:t>The Financial Circulatory System</a:t>
            </a:r>
          </a:p>
        </p:txBody>
      </p:sp>
      <p:sp>
        <p:nvSpPr>
          <p:cNvPr id="5" name="TextBox 4">
            <a:extLst>
              <a:ext uri="{FF2B5EF4-FFF2-40B4-BE49-F238E27FC236}">
                <a16:creationId xmlns:a16="http://schemas.microsoft.com/office/drawing/2014/main" id="{9F70CDA0-2980-43B0-B8DD-5C46B06622DE}"/>
              </a:ext>
            </a:extLst>
          </p:cNvPr>
          <p:cNvSpPr txBox="1"/>
          <p:nvPr/>
        </p:nvSpPr>
        <p:spPr>
          <a:xfrm>
            <a:off x="5016241" y="2662171"/>
            <a:ext cx="1812324" cy="369332"/>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r>
              <a:rPr lang="en-US" b="1" dirty="0">
                <a:solidFill>
                  <a:schemeClr val="bg1"/>
                </a:solidFill>
              </a:rPr>
              <a:t>US Congress</a:t>
            </a:r>
          </a:p>
        </p:txBody>
      </p:sp>
      <p:sp>
        <p:nvSpPr>
          <p:cNvPr id="6" name="Arrow: Down 5">
            <a:extLst>
              <a:ext uri="{FF2B5EF4-FFF2-40B4-BE49-F238E27FC236}">
                <a16:creationId xmlns:a16="http://schemas.microsoft.com/office/drawing/2014/main" id="{E723E0D4-9961-4767-A4EF-58AFC4D0E944}"/>
              </a:ext>
            </a:extLst>
          </p:cNvPr>
          <p:cNvSpPr/>
          <p:nvPr/>
        </p:nvSpPr>
        <p:spPr>
          <a:xfrm>
            <a:off x="5206266" y="3030855"/>
            <a:ext cx="1579406" cy="88464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DC4B033-303A-4112-80A7-C4CB6016805F}"/>
              </a:ext>
            </a:extLst>
          </p:cNvPr>
          <p:cNvSpPr/>
          <p:nvPr/>
        </p:nvSpPr>
        <p:spPr>
          <a:xfrm>
            <a:off x="299720" y="1108091"/>
            <a:ext cx="11592560" cy="54289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C095732-826E-482A-8E33-679FED58F538}"/>
              </a:ext>
            </a:extLst>
          </p:cNvPr>
          <p:cNvSpPr txBox="1"/>
          <p:nvPr/>
        </p:nvSpPr>
        <p:spPr>
          <a:xfrm>
            <a:off x="5024498" y="3914854"/>
            <a:ext cx="2004952" cy="923330"/>
          </a:xfrm>
          <a:prstGeom prst="rect">
            <a:avLst/>
          </a:prstGeom>
          <a:solidFill>
            <a:schemeClr val="accent3">
              <a:lumMod val="40000"/>
              <a:lumOff val="60000"/>
            </a:schemeClr>
          </a:solidFill>
        </p:spPr>
        <p:txBody>
          <a:bodyPr wrap="square" rtlCol="0">
            <a:spAutoFit/>
          </a:bodyPr>
          <a:lstStyle/>
          <a:p>
            <a:pPr algn="ctr"/>
            <a:r>
              <a:rPr lang="en-US" b="1" dirty="0">
                <a:solidFill>
                  <a:schemeClr val="bg1"/>
                </a:solidFill>
              </a:rPr>
              <a:t>Defense Dept.</a:t>
            </a:r>
          </a:p>
          <a:p>
            <a:pPr algn="ctr"/>
            <a:r>
              <a:rPr lang="en-US" b="1" dirty="0">
                <a:solidFill>
                  <a:schemeClr val="bg1"/>
                </a:solidFill>
              </a:rPr>
              <a:t>State Dept.</a:t>
            </a:r>
          </a:p>
          <a:p>
            <a:pPr algn="ctr"/>
            <a:r>
              <a:rPr lang="en-US" b="1" dirty="0">
                <a:solidFill>
                  <a:schemeClr val="bg1"/>
                </a:solidFill>
              </a:rPr>
              <a:t>Military Services</a:t>
            </a:r>
          </a:p>
        </p:txBody>
      </p:sp>
      <p:sp>
        <p:nvSpPr>
          <p:cNvPr id="13" name="TextBox 12">
            <a:extLst>
              <a:ext uri="{FF2B5EF4-FFF2-40B4-BE49-F238E27FC236}">
                <a16:creationId xmlns:a16="http://schemas.microsoft.com/office/drawing/2014/main" id="{49F44910-AA94-4B5E-81EE-A4204C6C95E5}"/>
              </a:ext>
            </a:extLst>
          </p:cNvPr>
          <p:cNvSpPr txBox="1"/>
          <p:nvPr/>
        </p:nvSpPr>
        <p:spPr>
          <a:xfrm>
            <a:off x="1615945" y="2163062"/>
            <a:ext cx="1345805" cy="369332"/>
          </a:xfrm>
          <a:prstGeom prst="rect">
            <a:avLst/>
          </a:prstGeom>
          <a:solidFill>
            <a:srgbClr val="92D050"/>
          </a:solidFill>
        </p:spPr>
        <p:txBody>
          <a:bodyPr wrap="square" rtlCol="0">
            <a:spAutoFit/>
          </a:bodyPr>
          <a:lstStyle/>
          <a:p>
            <a:r>
              <a:rPr lang="en-US" dirty="0">
                <a:solidFill>
                  <a:schemeClr val="bg1"/>
                </a:solidFill>
              </a:rPr>
              <a:t> </a:t>
            </a:r>
            <a:r>
              <a:rPr lang="en-US" b="1" dirty="0">
                <a:solidFill>
                  <a:schemeClr val="bg1"/>
                </a:solidFill>
              </a:rPr>
              <a:t>Investors</a:t>
            </a:r>
          </a:p>
        </p:txBody>
      </p:sp>
      <p:sp>
        <p:nvSpPr>
          <p:cNvPr id="16" name="Rectangle 15">
            <a:extLst>
              <a:ext uri="{FF2B5EF4-FFF2-40B4-BE49-F238E27FC236}">
                <a16:creationId xmlns:a16="http://schemas.microsoft.com/office/drawing/2014/main" id="{29877048-DF24-42BD-BE46-69B3B6CB3BD7}"/>
              </a:ext>
            </a:extLst>
          </p:cNvPr>
          <p:cNvSpPr/>
          <p:nvPr/>
        </p:nvSpPr>
        <p:spPr>
          <a:xfrm>
            <a:off x="1690689" y="4369100"/>
            <a:ext cx="3333810" cy="46238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$600 B</a:t>
            </a:r>
          </a:p>
        </p:txBody>
      </p:sp>
      <p:sp>
        <p:nvSpPr>
          <p:cNvPr id="18" name="Arrow: Down 17">
            <a:extLst>
              <a:ext uri="{FF2B5EF4-FFF2-40B4-BE49-F238E27FC236}">
                <a16:creationId xmlns:a16="http://schemas.microsoft.com/office/drawing/2014/main" id="{4279BB32-50A2-44A1-B073-9C9F051DC756}"/>
              </a:ext>
            </a:extLst>
          </p:cNvPr>
          <p:cNvSpPr/>
          <p:nvPr/>
        </p:nvSpPr>
        <p:spPr>
          <a:xfrm rot="10800000">
            <a:off x="1384984" y="3822589"/>
            <a:ext cx="1208543" cy="87666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2D6F8395-8698-4A43-BDEE-3EDAF598ACC3}"/>
              </a:ext>
            </a:extLst>
          </p:cNvPr>
          <p:cNvSpPr/>
          <p:nvPr/>
        </p:nvSpPr>
        <p:spPr>
          <a:xfrm>
            <a:off x="1979622" y="2548339"/>
            <a:ext cx="230178" cy="634515"/>
          </a:xfrm>
          <a:prstGeom prst="down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CD35293A-2EE3-477A-8CC5-45279791A355}"/>
              </a:ext>
            </a:extLst>
          </p:cNvPr>
          <p:cNvSpPr/>
          <p:nvPr/>
        </p:nvSpPr>
        <p:spPr>
          <a:xfrm rot="10800000">
            <a:off x="2288849" y="2518132"/>
            <a:ext cx="230176" cy="69436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968C441-BD90-41F4-9BF9-746EB9B6BACD}"/>
              </a:ext>
            </a:extLst>
          </p:cNvPr>
          <p:cNvSpPr txBox="1"/>
          <p:nvPr/>
        </p:nvSpPr>
        <p:spPr>
          <a:xfrm>
            <a:off x="5050759" y="1257667"/>
            <a:ext cx="1812324" cy="923330"/>
          </a:xfrm>
          <a:prstGeom prst="rect">
            <a:avLst/>
          </a:prstGeom>
          <a:solidFill>
            <a:schemeClr val="accent3">
              <a:lumMod val="40000"/>
              <a:lumOff val="60000"/>
            </a:schemeClr>
          </a:solidFill>
        </p:spPr>
        <p:txBody>
          <a:bodyPr wrap="square" rtlCol="0">
            <a:spAutoFit/>
          </a:bodyPr>
          <a:lstStyle/>
          <a:p>
            <a:pPr algn="ctr"/>
            <a:r>
              <a:rPr lang="en-US" b="1" dirty="0">
                <a:solidFill>
                  <a:schemeClr val="bg1"/>
                </a:solidFill>
              </a:rPr>
              <a:t>Lobbyists</a:t>
            </a:r>
          </a:p>
          <a:p>
            <a:pPr algn="ctr"/>
            <a:r>
              <a:rPr lang="en-US" b="1" dirty="0">
                <a:solidFill>
                  <a:schemeClr val="bg1"/>
                </a:solidFill>
              </a:rPr>
              <a:t>Think Tanks</a:t>
            </a:r>
          </a:p>
          <a:p>
            <a:pPr algn="ctr"/>
            <a:r>
              <a:rPr lang="en-US" b="1" dirty="0">
                <a:solidFill>
                  <a:schemeClr val="bg1"/>
                </a:solidFill>
              </a:rPr>
              <a:t>Advertising/PR</a:t>
            </a:r>
          </a:p>
        </p:txBody>
      </p:sp>
      <p:sp>
        <p:nvSpPr>
          <p:cNvPr id="27" name="Freeform: Shape 26">
            <a:extLst>
              <a:ext uri="{FF2B5EF4-FFF2-40B4-BE49-F238E27FC236}">
                <a16:creationId xmlns:a16="http://schemas.microsoft.com/office/drawing/2014/main" id="{3600E6A5-FAC4-457C-B69D-E63AD871656E}"/>
              </a:ext>
            </a:extLst>
          </p:cNvPr>
          <p:cNvSpPr/>
          <p:nvPr/>
        </p:nvSpPr>
        <p:spPr>
          <a:xfrm>
            <a:off x="1041826" y="3729020"/>
            <a:ext cx="4077254" cy="2126744"/>
          </a:xfrm>
          <a:custGeom>
            <a:avLst/>
            <a:gdLst>
              <a:gd name="connsiteX0" fmla="*/ 172295 w 4083895"/>
              <a:gd name="connsiteY0" fmla="*/ 0 h 2265680"/>
              <a:gd name="connsiteX1" fmla="*/ 456775 w 4083895"/>
              <a:gd name="connsiteY1" fmla="*/ 1381760 h 2265680"/>
              <a:gd name="connsiteX2" fmla="*/ 4083895 w 4083895"/>
              <a:gd name="connsiteY2" fmla="*/ 2265680 h 2265680"/>
            </a:gdLst>
            <a:ahLst/>
            <a:cxnLst>
              <a:cxn ang="0">
                <a:pos x="connsiteX0" y="connsiteY0"/>
              </a:cxn>
              <a:cxn ang="0">
                <a:pos x="connsiteX1" y="connsiteY1"/>
              </a:cxn>
              <a:cxn ang="0">
                <a:pos x="connsiteX2" y="connsiteY2"/>
              </a:cxn>
            </a:cxnLst>
            <a:rect l="l" t="t" r="r" b="b"/>
            <a:pathLst>
              <a:path w="4083895" h="2265680">
                <a:moveTo>
                  <a:pt x="172295" y="0"/>
                </a:moveTo>
                <a:cubicBezTo>
                  <a:pt x="-11432" y="502073"/>
                  <a:pt x="-195158" y="1004147"/>
                  <a:pt x="456775" y="1381760"/>
                </a:cubicBezTo>
                <a:cubicBezTo>
                  <a:pt x="1108708" y="1759373"/>
                  <a:pt x="3792642" y="2135293"/>
                  <a:pt x="4083895" y="226568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Down 28">
            <a:extLst>
              <a:ext uri="{FF2B5EF4-FFF2-40B4-BE49-F238E27FC236}">
                <a16:creationId xmlns:a16="http://schemas.microsoft.com/office/drawing/2014/main" id="{F1A21C94-82A0-4658-B9B5-292148553A99}"/>
              </a:ext>
            </a:extLst>
          </p:cNvPr>
          <p:cNvSpPr/>
          <p:nvPr/>
        </p:nvSpPr>
        <p:spPr>
          <a:xfrm rot="14117082">
            <a:off x="3722098" y="893677"/>
            <a:ext cx="205807" cy="300604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Down 29">
            <a:extLst>
              <a:ext uri="{FF2B5EF4-FFF2-40B4-BE49-F238E27FC236}">
                <a16:creationId xmlns:a16="http://schemas.microsoft.com/office/drawing/2014/main" id="{1A5D2802-0779-4C79-947B-E98E0D0A91C4}"/>
              </a:ext>
            </a:extLst>
          </p:cNvPr>
          <p:cNvSpPr/>
          <p:nvPr/>
        </p:nvSpPr>
        <p:spPr>
          <a:xfrm rot="5400000">
            <a:off x="6636240" y="2211734"/>
            <a:ext cx="1605758" cy="120459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F94A2C19-28DB-426F-99EC-386EB3D95045}"/>
              </a:ext>
            </a:extLst>
          </p:cNvPr>
          <p:cNvSpPr/>
          <p:nvPr/>
        </p:nvSpPr>
        <p:spPr>
          <a:xfrm rot="6681537">
            <a:off x="5007897" y="5766780"/>
            <a:ext cx="85725" cy="17618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Down 39">
            <a:extLst>
              <a:ext uri="{FF2B5EF4-FFF2-40B4-BE49-F238E27FC236}">
                <a16:creationId xmlns:a16="http://schemas.microsoft.com/office/drawing/2014/main" id="{C4E3A7C7-8160-439B-98B5-248DFADBCA84}"/>
              </a:ext>
            </a:extLst>
          </p:cNvPr>
          <p:cNvSpPr/>
          <p:nvPr/>
        </p:nvSpPr>
        <p:spPr>
          <a:xfrm rot="15320854">
            <a:off x="3807679" y="2067053"/>
            <a:ext cx="290021" cy="220921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D0274731-0FD0-4C03-BF02-690CA18231DF}"/>
              </a:ext>
            </a:extLst>
          </p:cNvPr>
          <p:cNvSpPr txBox="1"/>
          <p:nvPr/>
        </p:nvSpPr>
        <p:spPr>
          <a:xfrm>
            <a:off x="2827423" y="5557540"/>
            <a:ext cx="769763" cy="369332"/>
          </a:xfrm>
          <a:prstGeom prst="rect">
            <a:avLst/>
          </a:prstGeom>
          <a:noFill/>
        </p:spPr>
        <p:txBody>
          <a:bodyPr wrap="none" rtlCol="0">
            <a:spAutoFit/>
          </a:bodyPr>
          <a:lstStyle/>
          <a:p>
            <a:r>
              <a:rPr lang="en-US" b="1" dirty="0">
                <a:solidFill>
                  <a:srgbClr val="FFFF00"/>
                </a:solidFill>
              </a:rPr>
              <a:t>$$$ ?</a:t>
            </a:r>
          </a:p>
        </p:txBody>
      </p:sp>
      <p:sp>
        <p:nvSpPr>
          <p:cNvPr id="33" name="Isosceles Triangle 32">
            <a:extLst>
              <a:ext uri="{FF2B5EF4-FFF2-40B4-BE49-F238E27FC236}">
                <a16:creationId xmlns:a16="http://schemas.microsoft.com/office/drawing/2014/main" id="{AB80F3A2-6A96-21B1-0894-6146B0077C8E}"/>
              </a:ext>
            </a:extLst>
          </p:cNvPr>
          <p:cNvSpPr/>
          <p:nvPr/>
        </p:nvSpPr>
        <p:spPr>
          <a:xfrm rot="17173259" flipH="1">
            <a:off x="6891182" y="1249023"/>
            <a:ext cx="157696" cy="248781"/>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5DBC1ECC-F647-802D-813A-D6054F06ABF6}"/>
              </a:ext>
            </a:extLst>
          </p:cNvPr>
          <p:cNvSpPr txBox="1"/>
          <p:nvPr/>
        </p:nvSpPr>
        <p:spPr>
          <a:xfrm>
            <a:off x="1228565" y="3199032"/>
            <a:ext cx="1650677" cy="649448"/>
          </a:xfrm>
          <a:prstGeom prst="rect">
            <a:avLst/>
          </a:prstGeom>
          <a:solidFill>
            <a:schemeClr val="accent3">
              <a:lumMod val="40000"/>
              <a:lumOff val="60000"/>
            </a:schemeClr>
          </a:solidFill>
        </p:spPr>
        <p:txBody>
          <a:bodyPr wrap="square" rtlCol="0">
            <a:spAutoFit/>
          </a:bodyPr>
          <a:lstStyle/>
          <a:p>
            <a:endParaRPr lang="en-US" b="1" dirty="0">
              <a:solidFill>
                <a:schemeClr val="bg1"/>
              </a:solidFill>
            </a:endParaRPr>
          </a:p>
        </p:txBody>
      </p:sp>
      <p:sp>
        <p:nvSpPr>
          <p:cNvPr id="35" name="TextBox 34">
            <a:extLst>
              <a:ext uri="{FF2B5EF4-FFF2-40B4-BE49-F238E27FC236}">
                <a16:creationId xmlns:a16="http://schemas.microsoft.com/office/drawing/2014/main" id="{F8BCB30F-C3A0-0D79-6FD2-795CDAC33AC9}"/>
              </a:ext>
            </a:extLst>
          </p:cNvPr>
          <p:cNvSpPr txBox="1"/>
          <p:nvPr/>
        </p:nvSpPr>
        <p:spPr>
          <a:xfrm>
            <a:off x="1297443" y="3188963"/>
            <a:ext cx="1452880" cy="646331"/>
          </a:xfrm>
          <a:prstGeom prst="rect">
            <a:avLst/>
          </a:prstGeom>
          <a:noFill/>
        </p:spPr>
        <p:txBody>
          <a:bodyPr wrap="square" rtlCol="0">
            <a:spAutoFit/>
          </a:bodyPr>
          <a:lstStyle/>
          <a:p>
            <a:pPr algn="ctr"/>
            <a:r>
              <a:rPr lang="en-US" b="1" dirty="0">
                <a:solidFill>
                  <a:schemeClr val="bg1"/>
                </a:solidFill>
              </a:rPr>
              <a:t>  Defense Industry</a:t>
            </a:r>
          </a:p>
        </p:txBody>
      </p:sp>
      <p:sp>
        <p:nvSpPr>
          <p:cNvPr id="3" name="Freeform: Shape 2">
            <a:extLst>
              <a:ext uri="{FF2B5EF4-FFF2-40B4-BE49-F238E27FC236}">
                <a16:creationId xmlns:a16="http://schemas.microsoft.com/office/drawing/2014/main" id="{A8DB9248-2197-F286-E484-57922B5AB169}"/>
              </a:ext>
            </a:extLst>
          </p:cNvPr>
          <p:cNvSpPr/>
          <p:nvPr/>
        </p:nvSpPr>
        <p:spPr>
          <a:xfrm>
            <a:off x="6897541" y="1789424"/>
            <a:ext cx="2112319" cy="562942"/>
          </a:xfrm>
          <a:custGeom>
            <a:avLst/>
            <a:gdLst>
              <a:gd name="connsiteX0" fmla="*/ 2079728 w 2079728"/>
              <a:gd name="connsiteY0" fmla="*/ 599680 h 599680"/>
              <a:gd name="connsiteX1" fmla="*/ 1297172 w 2079728"/>
              <a:gd name="connsiteY1" fmla="*/ 174378 h 599680"/>
              <a:gd name="connsiteX2" fmla="*/ 0 w 2079728"/>
              <a:gd name="connsiteY2" fmla="*/ 4 h 599680"/>
            </a:gdLst>
            <a:ahLst/>
            <a:cxnLst>
              <a:cxn ang="0">
                <a:pos x="connsiteX0" y="connsiteY0"/>
              </a:cxn>
              <a:cxn ang="0">
                <a:pos x="connsiteX1" y="connsiteY1"/>
              </a:cxn>
              <a:cxn ang="0">
                <a:pos x="connsiteX2" y="connsiteY2"/>
              </a:cxn>
            </a:cxnLst>
            <a:rect l="l" t="t" r="r" b="b"/>
            <a:pathLst>
              <a:path w="2079728" h="599680">
                <a:moveTo>
                  <a:pt x="2079728" y="599680"/>
                </a:moveTo>
                <a:cubicBezTo>
                  <a:pt x="1861760" y="437002"/>
                  <a:pt x="1643793" y="274324"/>
                  <a:pt x="1297172" y="174378"/>
                </a:cubicBezTo>
                <a:cubicBezTo>
                  <a:pt x="950551" y="74432"/>
                  <a:pt x="43948" y="-705"/>
                  <a:pt x="0" y="4"/>
                </a:cubicBezTo>
              </a:path>
            </a:pathLst>
          </a:custGeom>
          <a:ln>
            <a:solidFill>
              <a:srgbClr val="00B05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8EE4A81B-3DF6-D67F-8ED8-2D0BD7F7380A}"/>
              </a:ext>
            </a:extLst>
          </p:cNvPr>
          <p:cNvSpPr/>
          <p:nvPr/>
        </p:nvSpPr>
        <p:spPr>
          <a:xfrm rot="17173259" flipH="1">
            <a:off x="6899755" y="1673264"/>
            <a:ext cx="140550" cy="248781"/>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16355E10-365F-A74B-5E43-A8B54DE18D95}"/>
              </a:ext>
            </a:extLst>
          </p:cNvPr>
          <p:cNvSpPr/>
          <p:nvPr/>
        </p:nvSpPr>
        <p:spPr>
          <a:xfrm>
            <a:off x="6885102" y="1376363"/>
            <a:ext cx="4566835" cy="4609590"/>
          </a:xfrm>
          <a:custGeom>
            <a:avLst/>
            <a:gdLst>
              <a:gd name="connsiteX0" fmla="*/ 99098 w 4566835"/>
              <a:gd name="connsiteY0" fmla="*/ 4612540 h 4612540"/>
              <a:gd name="connsiteX1" fmla="*/ 1495472 w 4566835"/>
              <a:gd name="connsiteY1" fmla="*/ 4436867 h 4612540"/>
              <a:gd name="connsiteX2" fmla="*/ 2405368 w 4566835"/>
              <a:gd name="connsiteY2" fmla="*/ 4229663 h 4612540"/>
              <a:gd name="connsiteX3" fmla="*/ 3572016 w 4566835"/>
              <a:gd name="connsiteY3" fmla="*/ 3689131 h 4612540"/>
              <a:gd name="connsiteX4" fmla="*/ 4306239 w 4566835"/>
              <a:gd name="connsiteY4" fmla="*/ 2977430 h 4612540"/>
              <a:gd name="connsiteX5" fmla="*/ 4562991 w 4566835"/>
              <a:gd name="connsiteY5" fmla="*/ 2135101 h 4612540"/>
              <a:gd name="connsiteX6" fmla="*/ 4144079 w 4566835"/>
              <a:gd name="connsiteY6" fmla="*/ 1405383 h 4612540"/>
              <a:gd name="connsiteX7" fmla="*/ 3648591 w 4566835"/>
              <a:gd name="connsiteY7" fmla="*/ 968453 h 4612540"/>
              <a:gd name="connsiteX8" fmla="*/ 3135086 w 4566835"/>
              <a:gd name="connsiteY8" fmla="*/ 662152 h 4612540"/>
              <a:gd name="connsiteX9" fmla="*/ 2554014 w 4566835"/>
              <a:gd name="connsiteY9" fmla="*/ 414408 h 4612540"/>
              <a:gd name="connsiteX10" fmla="*/ 1450428 w 4566835"/>
              <a:gd name="connsiteY10" fmla="*/ 144142 h 4612540"/>
              <a:gd name="connsiteX11" fmla="*/ 860347 w 4566835"/>
              <a:gd name="connsiteY11" fmla="*/ 40540 h 4612540"/>
              <a:gd name="connsiteX12" fmla="*/ 0 w 4566835"/>
              <a:gd name="connsiteY12" fmla="*/ 0 h 461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835" h="4612540">
                <a:moveTo>
                  <a:pt x="99098" y="4612540"/>
                </a:moveTo>
                <a:cubicBezTo>
                  <a:pt x="605096" y="4556610"/>
                  <a:pt x="1111094" y="4500680"/>
                  <a:pt x="1495472" y="4436867"/>
                </a:cubicBezTo>
                <a:cubicBezTo>
                  <a:pt x="1879850" y="4373054"/>
                  <a:pt x="2059277" y="4354286"/>
                  <a:pt x="2405368" y="4229663"/>
                </a:cubicBezTo>
                <a:cubicBezTo>
                  <a:pt x="2751459" y="4105040"/>
                  <a:pt x="3255204" y="3897836"/>
                  <a:pt x="3572016" y="3689131"/>
                </a:cubicBezTo>
                <a:cubicBezTo>
                  <a:pt x="3888828" y="3480426"/>
                  <a:pt x="4141077" y="3236435"/>
                  <a:pt x="4306239" y="2977430"/>
                </a:cubicBezTo>
                <a:cubicBezTo>
                  <a:pt x="4471402" y="2718425"/>
                  <a:pt x="4590018" y="2397109"/>
                  <a:pt x="4562991" y="2135101"/>
                </a:cubicBezTo>
                <a:cubicBezTo>
                  <a:pt x="4535964" y="1873093"/>
                  <a:pt x="4296479" y="1599824"/>
                  <a:pt x="4144079" y="1405383"/>
                </a:cubicBezTo>
                <a:cubicBezTo>
                  <a:pt x="3991679" y="1210942"/>
                  <a:pt x="3816756" y="1092325"/>
                  <a:pt x="3648591" y="968453"/>
                </a:cubicBezTo>
                <a:cubicBezTo>
                  <a:pt x="3480426" y="844581"/>
                  <a:pt x="3317515" y="754493"/>
                  <a:pt x="3135086" y="662152"/>
                </a:cubicBezTo>
                <a:cubicBezTo>
                  <a:pt x="2952657" y="569811"/>
                  <a:pt x="2834790" y="500743"/>
                  <a:pt x="2554014" y="414408"/>
                </a:cubicBezTo>
                <a:cubicBezTo>
                  <a:pt x="2273238" y="328073"/>
                  <a:pt x="1732706" y="206453"/>
                  <a:pt x="1450428" y="144142"/>
                </a:cubicBezTo>
                <a:cubicBezTo>
                  <a:pt x="1168150" y="81831"/>
                  <a:pt x="1102085" y="64564"/>
                  <a:pt x="860347" y="40540"/>
                </a:cubicBezTo>
                <a:cubicBezTo>
                  <a:pt x="618609" y="16516"/>
                  <a:pt x="309304" y="8258"/>
                  <a:pt x="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25248243-CBD8-2256-7251-FC8BB9B6825E}"/>
              </a:ext>
            </a:extLst>
          </p:cNvPr>
          <p:cNvSpPr/>
          <p:nvPr/>
        </p:nvSpPr>
        <p:spPr>
          <a:xfrm rot="17173259" flipH="1">
            <a:off x="6885707" y="1477546"/>
            <a:ext cx="157696" cy="248781"/>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A8320DC8-3F82-7F06-C8B2-9505F016FB2C}"/>
              </a:ext>
            </a:extLst>
          </p:cNvPr>
          <p:cNvSpPr txBox="1"/>
          <p:nvPr/>
        </p:nvSpPr>
        <p:spPr>
          <a:xfrm>
            <a:off x="5152231" y="5670395"/>
            <a:ext cx="1812324" cy="646331"/>
          </a:xfrm>
          <a:prstGeom prst="rect">
            <a:avLst/>
          </a:prstGeom>
          <a:solidFill>
            <a:schemeClr val="bg2">
              <a:lumMod val="20000"/>
              <a:lumOff val="80000"/>
            </a:schemeClr>
          </a:solidFill>
        </p:spPr>
        <p:txBody>
          <a:bodyPr wrap="square" rtlCol="0">
            <a:spAutoFit/>
          </a:bodyPr>
          <a:lstStyle/>
          <a:p>
            <a:pPr algn="ctr"/>
            <a:r>
              <a:rPr lang="en-US" b="1" dirty="0">
                <a:solidFill>
                  <a:schemeClr val="bg1"/>
                </a:solidFill>
              </a:rPr>
              <a:t>Foreign Governments</a:t>
            </a:r>
          </a:p>
        </p:txBody>
      </p:sp>
      <p:sp>
        <p:nvSpPr>
          <p:cNvPr id="41" name="TextBox 40">
            <a:extLst>
              <a:ext uri="{FF2B5EF4-FFF2-40B4-BE49-F238E27FC236}">
                <a16:creationId xmlns:a16="http://schemas.microsoft.com/office/drawing/2014/main" id="{EDBC4D93-55B3-8F24-7A66-9CAA17E33720}"/>
              </a:ext>
            </a:extLst>
          </p:cNvPr>
          <p:cNvSpPr txBox="1"/>
          <p:nvPr/>
        </p:nvSpPr>
        <p:spPr>
          <a:xfrm>
            <a:off x="8049673" y="2352366"/>
            <a:ext cx="1968783" cy="923330"/>
          </a:xfrm>
          <a:prstGeom prst="rect">
            <a:avLst/>
          </a:prstGeom>
          <a:solidFill>
            <a:schemeClr val="tx2">
              <a:lumMod val="90000"/>
            </a:schemeClr>
          </a:solidFill>
        </p:spPr>
        <p:txBody>
          <a:bodyPr wrap="square" rtlCol="0">
            <a:spAutoFit/>
          </a:bodyPr>
          <a:lstStyle/>
          <a:p>
            <a:r>
              <a:rPr lang="en-US" dirty="0">
                <a:solidFill>
                  <a:schemeClr val="bg1"/>
                </a:solidFill>
              </a:rPr>
              <a:t>  </a:t>
            </a:r>
          </a:p>
          <a:p>
            <a:r>
              <a:rPr lang="en-US" b="1" dirty="0">
                <a:solidFill>
                  <a:schemeClr val="bg1"/>
                </a:solidFill>
              </a:rPr>
              <a:t>  U.S. Taxpayers</a:t>
            </a:r>
          </a:p>
          <a:p>
            <a:endParaRPr lang="en-US" b="1" dirty="0">
              <a:solidFill>
                <a:schemeClr val="bg1"/>
              </a:solidFill>
            </a:endParaRPr>
          </a:p>
        </p:txBody>
      </p:sp>
      <p:sp>
        <p:nvSpPr>
          <p:cNvPr id="42" name="TextBox 41">
            <a:extLst>
              <a:ext uri="{FF2B5EF4-FFF2-40B4-BE49-F238E27FC236}">
                <a16:creationId xmlns:a16="http://schemas.microsoft.com/office/drawing/2014/main" id="{0EF10F45-6BA7-9745-D4EA-ECE5BAE61BE0}"/>
              </a:ext>
            </a:extLst>
          </p:cNvPr>
          <p:cNvSpPr txBox="1"/>
          <p:nvPr/>
        </p:nvSpPr>
        <p:spPr>
          <a:xfrm>
            <a:off x="7101107" y="2643669"/>
            <a:ext cx="928688" cy="369332"/>
          </a:xfrm>
          <a:prstGeom prst="rect">
            <a:avLst/>
          </a:prstGeom>
          <a:noFill/>
        </p:spPr>
        <p:txBody>
          <a:bodyPr wrap="square" rtlCol="0">
            <a:spAutoFit/>
          </a:bodyPr>
          <a:lstStyle/>
          <a:p>
            <a:r>
              <a:rPr lang="en-US" b="1" dirty="0">
                <a:solidFill>
                  <a:schemeClr val="bg1"/>
                </a:solidFill>
              </a:rPr>
              <a:t>$4.5 T</a:t>
            </a:r>
          </a:p>
        </p:txBody>
      </p:sp>
      <p:sp>
        <p:nvSpPr>
          <p:cNvPr id="43" name="TextBox 42">
            <a:extLst>
              <a:ext uri="{FF2B5EF4-FFF2-40B4-BE49-F238E27FC236}">
                <a16:creationId xmlns:a16="http://schemas.microsoft.com/office/drawing/2014/main" id="{8F708897-F69B-1229-DB8C-55E5C5BF283A}"/>
              </a:ext>
            </a:extLst>
          </p:cNvPr>
          <p:cNvSpPr txBox="1"/>
          <p:nvPr/>
        </p:nvSpPr>
        <p:spPr>
          <a:xfrm>
            <a:off x="5574336" y="3406702"/>
            <a:ext cx="960889" cy="369332"/>
          </a:xfrm>
          <a:prstGeom prst="rect">
            <a:avLst/>
          </a:prstGeom>
          <a:noFill/>
        </p:spPr>
        <p:txBody>
          <a:bodyPr wrap="square" rtlCol="0">
            <a:spAutoFit/>
          </a:bodyPr>
          <a:lstStyle/>
          <a:p>
            <a:r>
              <a:rPr lang="en-US" b="1" dirty="0">
                <a:solidFill>
                  <a:schemeClr val="bg1"/>
                </a:solidFill>
              </a:rPr>
              <a:t>$800 B</a:t>
            </a:r>
          </a:p>
        </p:txBody>
      </p:sp>
      <p:sp>
        <p:nvSpPr>
          <p:cNvPr id="44" name="TextBox 43">
            <a:extLst>
              <a:ext uri="{FF2B5EF4-FFF2-40B4-BE49-F238E27FC236}">
                <a16:creationId xmlns:a16="http://schemas.microsoft.com/office/drawing/2014/main" id="{C1464401-0F75-9980-88BE-E67F9551A808}"/>
              </a:ext>
            </a:extLst>
          </p:cNvPr>
          <p:cNvSpPr txBox="1"/>
          <p:nvPr/>
        </p:nvSpPr>
        <p:spPr>
          <a:xfrm>
            <a:off x="7439119" y="5481637"/>
            <a:ext cx="1040670" cy="369332"/>
          </a:xfrm>
          <a:prstGeom prst="rect">
            <a:avLst/>
          </a:prstGeom>
          <a:noFill/>
        </p:spPr>
        <p:txBody>
          <a:bodyPr wrap="none" rtlCol="0">
            <a:spAutoFit/>
          </a:bodyPr>
          <a:lstStyle/>
          <a:p>
            <a:r>
              <a:rPr lang="en-US" b="1" dirty="0">
                <a:solidFill>
                  <a:srgbClr val="FFFF00"/>
                </a:solidFill>
              </a:rPr>
              <a:t>$ 180 M</a:t>
            </a:r>
          </a:p>
        </p:txBody>
      </p:sp>
      <p:sp>
        <p:nvSpPr>
          <p:cNvPr id="45" name="TextBox 44">
            <a:extLst>
              <a:ext uri="{FF2B5EF4-FFF2-40B4-BE49-F238E27FC236}">
                <a16:creationId xmlns:a16="http://schemas.microsoft.com/office/drawing/2014/main" id="{9C0F7683-03D7-6746-97C7-41000E92E9E3}"/>
              </a:ext>
            </a:extLst>
          </p:cNvPr>
          <p:cNvSpPr txBox="1"/>
          <p:nvPr/>
        </p:nvSpPr>
        <p:spPr>
          <a:xfrm>
            <a:off x="7666563" y="3908213"/>
            <a:ext cx="707245" cy="369332"/>
          </a:xfrm>
          <a:prstGeom prst="rect">
            <a:avLst/>
          </a:prstGeom>
          <a:noFill/>
        </p:spPr>
        <p:txBody>
          <a:bodyPr wrap="none" rtlCol="0">
            <a:spAutoFit/>
          </a:bodyPr>
          <a:lstStyle/>
          <a:p>
            <a:r>
              <a:rPr lang="en-US" b="1" dirty="0">
                <a:solidFill>
                  <a:srgbClr val="FFFF00"/>
                </a:solidFill>
              </a:rPr>
              <a:t>$ 1 B</a:t>
            </a:r>
          </a:p>
        </p:txBody>
      </p:sp>
      <p:sp>
        <p:nvSpPr>
          <p:cNvPr id="48" name="TextBox 47">
            <a:extLst>
              <a:ext uri="{FF2B5EF4-FFF2-40B4-BE49-F238E27FC236}">
                <a16:creationId xmlns:a16="http://schemas.microsoft.com/office/drawing/2014/main" id="{44054815-DAD4-308F-C679-40DAD63AD1B9}"/>
              </a:ext>
            </a:extLst>
          </p:cNvPr>
          <p:cNvSpPr txBox="1"/>
          <p:nvPr/>
        </p:nvSpPr>
        <p:spPr>
          <a:xfrm>
            <a:off x="3667781" y="3306411"/>
            <a:ext cx="1013497" cy="369332"/>
          </a:xfrm>
          <a:prstGeom prst="rect">
            <a:avLst/>
          </a:prstGeom>
          <a:noFill/>
        </p:spPr>
        <p:txBody>
          <a:bodyPr wrap="square" rtlCol="0">
            <a:spAutoFit/>
          </a:bodyPr>
          <a:lstStyle/>
          <a:p>
            <a:r>
              <a:rPr lang="en-US" b="1" dirty="0">
                <a:solidFill>
                  <a:srgbClr val="FFFF00"/>
                </a:solidFill>
              </a:rPr>
              <a:t>$14 M</a:t>
            </a:r>
          </a:p>
        </p:txBody>
      </p:sp>
      <p:sp>
        <p:nvSpPr>
          <p:cNvPr id="49" name="TextBox 48">
            <a:extLst>
              <a:ext uri="{FF2B5EF4-FFF2-40B4-BE49-F238E27FC236}">
                <a16:creationId xmlns:a16="http://schemas.microsoft.com/office/drawing/2014/main" id="{FE0B2287-B51E-951C-B461-E04CF11072E1}"/>
              </a:ext>
            </a:extLst>
          </p:cNvPr>
          <p:cNvSpPr txBox="1"/>
          <p:nvPr/>
        </p:nvSpPr>
        <p:spPr>
          <a:xfrm>
            <a:off x="3270507" y="1715214"/>
            <a:ext cx="1040670" cy="369332"/>
          </a:xfrm>
          <a:prstGeom prst="rect">
            <a:avLst/>
          </a:prstGeom>
          <a:noFill/>
        </p:spPr>
        <p:txBody>
          <a:bodyPr wrap="none" rtlCol="0">
            <a:spAutoFit/>
          </a:bodyPr>
          <a:lstStyle/>
          <a:p>
            <a:r>
              <a:rPr lang="en-US" b="1" dirty="0">
                <a:solidFill>
                  <a:srgbClr val="FFFF00"/>
                </a:solidFill>
              </a:rPr>
              <a:t>$ 100 M</a:t>
            </a:r>
          </a:p>
        </p:txBody>
      </p:sp>
      <p:sp>
        <p:nvSpPr>
          <p:cNvPr id="53" name="TextBox 52">
            <a:extLst>
              <a:ext uri="{FF2B5EF4-FFF2-40B4-BE49-F238E27FC236}">
                <a16:creationId xmlns:a16="http://schemas.microsoft.com/office/drawing/2014/main" id="{BD0226D9-7992-B797-C64D-DD3399430DD8}"/>
              </a:ext>
            </a:extLst>
          </p:cNvPr>
          <p:cNvSpPr txBox="1"/>
          <p:nvPr/>
        </p:nvSpPr>
        <p:spPr>
          <a:xfrm>
            <a:off x="8891313" y="2007965"/>
            <a:ext cx="748923" cy="369332"/>
          </a:xfrm>
          <a:prstGeom prst="rect">
            <a:avLst/>
          </a:prstGeom>
          <a:noFill/>
        </p:spPr>
        <p:txBody>
          <a:bodyPr wrap="none" rtlCol="0">
            <a:spAutoFit/>
          </a:bodyPr>
          <a:lstStyle/>
          <a:p>
            <a:r>
              <a:rPr lang="en-US" b="1" dirty="0">
                <a:solidFill>
                  <a:srgbClr val="FFFF00"/>
                </a:solidFill>
              </a:rPr>
              <a:t>$SS ?</a:t>
            </a:r>
          </a:p>
        </p:txBody>
      </p:sp>
      <p:sp>
        <p:nvSpPr>
          <p:cNvPr id="54" name="Arrow: Down 53">
            <a:extLst>
              <a:ext uri="{FF2B5EF4-FFF2-40B4-BE49-F238E27FC236}">
                <a16:creationId xmlns:a16="http://schemas.microsoft.com/office/drawing/2014/main" id="{724DDD6A-81D3-FDFB-CA5A-60BB66A7CD50}"/>
              </a:ext>
            </a:extLst>
          </p:cNvPr>
          <p:cNvSpPr/>
          <p:nvPr/>
        </p:nvSpPr>
        <p:spPr>
          <a:xfrm rot="10800000">
            <a:off x="5206265" y="4852100"/>
            <a:ext cx="1539883" cy="802272"/>
          </a:xfrm>
          <a:prstGeom prst="downArrow">
            <a:avLst>
              <a:gd name="adj1" fmla="val 50000"/>
              <a:gd name="adj2" fmla="val 4755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3279B4B2-C8D5-6F50-F381-21B003E9BE05}"/>
              </a:ext>
            </a:extLst>
          </p:cNvPr>
          <p:cNvSpPr txBox="1"/>
          <p:nvPr/>
        </p:nvSpPr>
        <p:spPr>
          <a:xfrm flipH="1">
            <a:off x="5505158" y="5057179"/>
            <a:ext cx="1291261" cy="369332"/>
          </a:xfrm>
          <a:prstGeom prst="rect">
            <a:avLst/>
          </a:prstGeom>
          <a:noFill/>
        </p:spPr>
        <p:txBody>
          <a:bodyPr wrap="square" rtlCol="0">
            <a:spAutoFit/>
          </a:bodyPr>
          <a:lstStyle/>
          <a:p>
            <a:r>
              <a:rPr lang="en-US" b="1" dirty="0">
                <a:solidFill>
                  <a:schemeClr val="bg1"/>
                </a:solidFill>
              </a:rPr>
              <a:t>$100 B</a:t>
            </a:r>
          </a:p>
        </p:txBody>
      </p:sp>
    </p:spTree>
    <p:extLst>
      <p:ext uri="{BB962C8B-B14F-4D97-AF65-F5344CB8AC3E}">
        <p14:creationId xmlns:p14="http://schemas.microsoft.com/office/powerpoint/2010/main" val="3131968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E7F4-72D7-4A37-ACD6-DF2363ACC124}"/>
              </a:ext>
            </a:extLst>
          </p:cNvPr>
          <p:cNvSpPr>
            <a:spLocks noGrp="1"/>
          </p:cNvSpPr>
          <p:nvPr>
            <p:ph type="title" idx="4294967295"/>
          </p:nvPr>
        </p:nvSpPr>
        <p:spPr>
          <a:xfrm>
            <a:off x="510413" y="40803"/>
            <a:ext cx="10850563" cy="928688"/>
          </a:xfrm>
        </p:spPr>
        <p:txBody>
          <a:bodyPr/>
          <a:lstStyle/>
          <a:p>
            <a:pPr algn="ctr">
              <a:lnSpc>
                <a:spcPts val="4000"/>
              </a:lnSpc>
            </a:pPr>
            <a:r>
              <a:rPr lang="en-US" sz="3600" dirty="0">
                <a:solidFill>
                  <a:srgbClr val="FFFF00"/>
                </a:solidFill>
              </a:rPr>
              <a:t>Anatomy of the Blob</a:t>
            </a:r>
            <a:br>
              <a:rPr lang="en-US" sz="3600" dirty="0">
                <a:solidFill>
                  <a:schemeClr val="accent3">
                    <a:lumMod val="60000"/>
                    <a:lumOff val="40000"/>
                  </a:schemeClr>
                </a:solidFill>
              </a:rPr>
            </a:br>
            <a:r>
              <a:rPr lang="en-US" sz="3600" dirty="0">
                <a:solidFill>
                  <a:schemeClr val="bg2">
                    <a:lumMod val="60000"/>
                    <a:lumOff val="40000"/>
                  </a:schemeClr>
                </a:solidFill>
              </a:rPr>
              <a:t>The Influence Nervous System</a:t>
            </a:r>
          </a:p>
        </p:txBody>
      </p:sp>
      <p:sp>
        <p:nvSpPr>
          <p:cNvPr id="5" name="TextBox 4">
            <a:extLst>
              <a:ext uri="{FF2B5EF4-FFF2-40B4-BE49-F238E27FC236}">
                <a16:creationId xmlns:a16="http://schemas.microsoft.com/office/drawing/2014/main" id="{9F70CDA0-2980-43B0-B8DD-5C46B06622DE}"/>
              </a:ext>
            </a:extLst>
          </p:cNvPr>
          <p:cNvSpPr txBox="1"/>
          <p:nvPr/>
        </p:nvSpPr>
        <p:spPr>
          <a:xfrm>
            <a:off x="5091768" y="2742971"/>
            <a:ext cx="1812324" cy="369332"/>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r>
              <a:rPr lang="en-US" b="1" dirty="0">
                <a:solidFill>
                  <a:schemeClr val="bg1"/>
                </a:solidFill>
              </a:rPr>
              <a:t>US Congress</a:t>
            </a:r>
          </a:p>
        </p:txBody>
      </p:sp>
      <p:sp>
        <p:nvSpPr>
          <p:cNvPr id="7" name="TextBox 6">
            <a:extLst>
              <a:ext uri="{FF2B5EF4-FFF2-40B4-BE49-F238E27FC236}">
                <a16:creationId xmlns:a16="http://schemas.microsoft.com/office/drawing/2014/main" id="{B041F9AF-524D-4C5B-B0DF-4A69D1D29C47}"/>
              </a:ext>
            </a:extLst>
          </p:cNvPr>
          <p:cNvSpPr txBox="1"/>
          <p:nvPr/>
        </p:nvSpPr>
        <p:spPr>
          <a:xfrm>
            <a:off x="8075588" y="2445866"/>
            <a:ext cx="1812324" cy="923330"/>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p>
          <a:p>
            <a:r>
              <a:rPr lang="en-US" b="1" dirty="0">
                <a:solidFill>
                  <a:schemeClr val="bg1"/>
                </a:solidFill>
              </a:rPr>
              <a:t>   Taxpayers</a:t>
            </a:r>
          </a:p>
          <a:p>
            <a:endParaRPr lang="en-US" b="1" dirty="0">
              <a:solidFill>
                <a:schemeClr val="bg1"/>
              </a:solidFill>
            </a:endParaRPr>
          </a:p>
        </p:txBody>
      </p:sp>
      <p:sp>
        <p:nvSpPr>
          <p:cNvPr id="9" name="Oval 8">
            <a:extLst>
              <a:ext uri="{FF2B5EF4-FFF2-40B4-BE49-F238E27FC236}">
                <a16:creationId xmlns:a16="http://schemas.microsoft.com/office/drawing/2014/main" id="{0DC4B033-303A-4112-80A7-C4CB6016805F}"/>
              </a:ext>
            </a:extLst>
          </p:cNvPr>
          <p:cNvSpPr/>
          <p:nvPr/>
        </p:nvSpPr>
        <p:spPr>
          <a:xfrm>
            <a:off x="314960" y="1128585"/>
            <a:ext cx="11592560" cy="53803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C095732-826E-482A-8E33-679FED58F538}"/>
              </a:ext>
            </a:extLst>
          </p:cNvPr>
          <p:cNvSpPr txBox="1"/>
          <p:nvPr/>
        </p:nvSpPr>
        <p:spPr>
          <a:xfrm>
            <a:off x="5013145" y="3753799"/>
            <a:ext cx="2013602" cy="1477328"/>
          </a:xfrm>
          <a:prstGeom prst="rect">
            <a:avLst/>
          </a:prstGeom>
          <a:solidFill>
            <a:schemeClr val="accent3">
              <a:lumMod val="40000"/>
              <a:lumOff val="60000"/>
            </a:schemeClr>
          </a:solidFill>
        </p:spPr>
        <p:txBody>
          <a:bodyPr wrap="square" rtlCol="0">
            <a:spAutoFit/>
          </a:bodyPr>
          <a:lstStyle/>
          <a:p>
            <a:pPr algn="ctr"/>
            <a:r>
              <a:rPr lang="en-US" b="1" dirty="0">
                <a:solidFill>
                  <a:schemeClr val="bg1"/>
                </a:solidFill>
              </a:rPr>
              <a:t>Defense Dept.</a:t>
            </a:r>
          </a:p>
          <a:p>
            <a:pPr algn="ctr"/>
            <a:r>
              <a:rPr lang="en-US" b="1" dirty="0">
                <a:solidFill>
                  <a:schemeClr val="bg1"/>
                </a:solidFill>
              </a:rPr>
              <a:t>State Dept.</a:t>
            </a:r>
          </a:p>
          <a:p>
            <a:pPr algn="ctr"/>
            <a:r>
              <a:rPr lang="en-US" b="1" dirty="0">
                <a:solidFill>
                  <a:schemeClr val="bg1"/>
                </a:solidFill>
              </a:rPr>
              <a:t>Military Services</a:t>
            </a:r>
          </a:p>
          <a:p>
            <a:pPr algn="ctr"/>
            <a:r>
              <a:rPr lang="en-US" b="1" dirty="0">
                <a:solidFill>
                  <a:schemeClr val="bg1"/>
                </a:solidFill>
              </a:rPr>
              <a:t>Intelligence</a:t>
            </a:r>
          </a:p>
          <a:p>
            <a:pPr algn="ctr"/>
            <a:r>
              <a:rPr lang="en-US" b="1" dirty="0">
                <a:solidFill>
                  <a:schemeClr val="bg1"/>
                </a:solidFill>
              </a:rPr>
              <a:t>Agencies</a:t>
            </a:r>
          </a:p>
        </p:txBody>
      </p:sp>
      <p:sp>
        <p:nvSpPr>
          <p:cNvPr id="13" name="TextBox 12">
            <a:extLst>
              <a:ext uri="{FF2B5EF4-FFF2-40B4-BE49-F238E27FC236}">
                <a16:creationId xmlns:a16="http://schemas.microsoft.com/office/drawing/2014/main" id="{49F44910-AA94-4B5E-81EE-A4204C6C95E5}"/>
              </a:ext>
            </a:extLst>
          </p:cNvPr>
          <p:cNvSpPr txBox="1"/>
          <p:nvPr/>
        </p:nvSpPr>
        <p:spPr>
          <a:xfrm>
            <a:off x="1935875" y="2132769"/>
            <a:ext cx="1345805" cy="369332"/>
          </a:xfrm>
          <a:prstGeom prst="rect">
            <a:avLst/>
          </a:prstGeom>
          <a:solidFill>
            <a:srgbClr val="92D050"/>
          </a:solidFill>
        </p:spPr>
        <p:txBody>
          <a:bodyPr wrap="square" rtlCol="0">
            <a:spAutoFit/>
          </a:bodyPr>
          <a:lstStyle/>
          <a:p>
            <a:r>
              <a:rPr lang="en-US" dirty="0">
                <a:solidFill>
                  <a:schemeClr val="bg1"/>
                </a:solidFill>
              </a:rPr>
              <a:t> </a:t>
            </a:r>
            <a:r>
              <a:rPr lang="en-US" b="1" dirty="0">
                <a:solidFill>
                  <a:schemeClr val="bg1"/>
                </a:solidFill>
              </a:rPr>
              <a:t>Investors</a:t>
            </a:r>
          </a:p>
        </p:txBody>
      </p:sp>
      <p:sp>
        <p:nvSpPr>
          <p:cNvPr id="25" name="TextBox 24">
            <a:extLst>
              <a:ext uri="{FF2B5EF4-FFF2-40B4-BE49-F238E27FC236}">
                <a16:creationId xmlns:a16="http://schemas.microsoft.com/office/drawing/2014/main" id="{E968C441-BD90-41F4-9BF9-746EB9B6BACD}"/>
              </a:ext>
            </a:extLst>
          </p:cNvPr>
          <p:cNvSpPr txBox="1"/>
          <p:nvPr/>
        </p:nvSpPr>
        <p:spPr>
          <a:xfrm>
            <a:off x="5071835" y="1253660"/>
            <a:ext cx="1812324" cy="923330"/>
          </a:xfrm>
          <a:prstGeom prst="rect">
            <a:avLst/>
          </a:prstGeom>
          <a:solidFill>
            <a:schemeClr val="accent3">
              <a:lumMod val="40000"/>
              <a:lumOff val="60000"/>
            </a:schemeClr>
          </a:solidFill>
        </p:spPr>
        <p:txBody>
          <a:bodyPr wrap="square" rtlCol="0">
            <a:spAutoFit/>
          </a:bodyPr>
          <a:lstStyle/>
          <a:p>
            <a:pPr algn="ctr"/>
            <a:r>
              <a:rPr lang="en-US" b="1" dirty="0">
                <a:solidFill>
                  <a:schemeClr val="bg1"/>
                </a:solidFill>
              </a:rPr>
              <a:t>Lobbyists</a:t>
            </a:r>
          </a:p>
          <a:p>
            <a:pPr algn="ctr"/>
            <a:r>
              <a:rPr lang="en-US" b="1" dirty="0">
                <a:solidFill>
                  <a:schemeClr val="bg1"/>
                </a:solidFill>
              </a:rPr>
              <a:t>Think Tanks</a:t>
            </a:r>
          </a:p>
          <a:p>
            <a:pPr algn="ctr"/>
            <a:r>
              <a:rPr lang="en-US" b="1" dirty="0">
                <a:solidFill>
                  <a:schemeClr val="bg1"/>
                </a:solidFill>
              </a:rPr>
              <a:t>Media</a:t>
            </a:r>
          </a:p>
        </p:txBody>
      </p:sp>
      <p:sp>
        <p:nvSpPr>
          <p:cNvPr id="32" name="Arrow: Down 31">
            <a:extLst>
              <a:ext uri="{FF2B5EF4-FFF2-40B4-BE49-F238E27FC236}">
                <a16:creationId xmlns:a16="http://schemas.microsoft.com/office/drawing/2014/main" id="{0063FF15-83A2-4436-A1C7-9A76A23A1A49}"/>
              </a:ext>
            </a:extLst>
          </p:cNvPr>
          <p:cNvSpPr/>
          <p:nvPr/>
        </p:nvSpPr>
        <p:spPr>
          <a:xfrm>
            <a:off x="5127013" y="2186054"/>
            <a:ext cx="1709713" cy="566013"/>
          </a:xfrm>
          <a:prstGeom prst="down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54D9B2C-43EC-4FFB-8EEC-B8F6369097C7}"/>
              </a:ext>
            </a:extLst>
          </p:cNvPr>
          <p:cNvSpPr txBox="1"/>
          <p:nvPr/>
        </p:nvSpPr>
        <p:spPr>
          <a:xfrm>
            <a:off x="5373546" y="2392625"/>
            <a:ext cx="1345985" cy="307777"/>
          </a:xfrm>
          <a:prstGeom prst="rect">
            <a:avLst/>
          </a:prstGeom>
          <a:noFill/>
        </p:spPr>
        <p:txBody>
          <a:bodyPr wrap="square" rtlCol="0">
            <a:spAutoFit/>
          </a:bodyPr>
          <a:lstStyle/>
          <a:p>
            <a:r>
              <a:rPr lang="en-US" sz="1400" b="1" dirty="0">
                <a:solidFill>
                  <a:schemeClr val="bg2"/>
                </a:solidFill>
              </a:rPr>
              <a:t>  Influence</a:t>
            </a:r>
          </a:p>
        </p:txBody>
      </p:sp>
      <p:sp>
        <p:nvSpPr>
          <p:cNvPr id="34" name="Freeform: Shape 33">
            <a:extLst>
              <a:ext uri="{FF2B5EF4-FFF2-40B4-BE49-F238E27FC236}">
                <a16:creationId xmlns:a16="http://schemas.microsoft.com/office/drawing/2014/main" id="{A91A26A1-B20D-48DC-BBA3-6EC9E8EF4465}"/>
              </a:ext>
            </a:extLst>
          </p:cNvPr>
          <p:cNvSpPr/>
          <p:nvPr/>
        </p:nvSpPr>
        <p:spPr>
          <a:xfrm>
            <a:off x="6898640" y="1684020"/>
            <a:ext cx="3477780" cy="2806700"/>
          </a:xfrm>
          <a:custGeom>
            <a:avLst/>
            <a:gdLst>
              <a:gd name="connsiteX0" fmla="*/ 0 w 3477780"/>
              <a:gd name="connsiteY0" fmla="*/ 0 h 2926080"/>
              <a:gd name="connsiteX1" fmla="*/ 3129280 w 3477780"/>
              <a:gd name="connsiteY1" fmla="*/ 711200 h 2926080"/>
              <a:gd name="connsiteX2" fmla="*/ 3068320 w 3477780"/>
              <a:gd name="connsiteY2" fmla="*/ 2560320 h 2926080"/>
              <a:gd name="connsiteX3" fmla="*/ 162560 w 3477780"/>
              <a:gd name="connsiteY3" fmla="*/ 2926080 h 2926080"/>
            </a:gdLst>
            <a:ahLst/>
            <a:cxnLst>
              <a:cxn ang="0">
                <a:pos x="connsiteX0" y="connsiteY0"/>
              </a:cxn>
              <a:cxn ang="0">
                <a:pos x="connsiteX1" y="connsiteY1"/>
              </a:cxn>
              <a:cxn ang="0">
                <a:pos x="connsiteX2" y="connsiteY2"/>
              </a:cxn>
              <a:cxn ang="0">
                <a:pos x="connsiteX3" y="connsiteY3"/>
              </a:cxn>
            </a:cxnLst>
            <a:rect l="l" t="t" r="r" b="b"/>
            <a:pathLst>
              <a:path w="3477780" h="2926080">
                <a:moveTo>
                  <a:pt x="0" y="0"/>
                </a:moveTo>
                <a:cubicBezTo>
                  <a:pt x="1308946" y="142240"/>
                  <a:pt x="2617893" y="284480"/>
                  <a:pt x="3129280" y="711200"/>
                </a:cubicBezTo>
                <a:cubicBezTo>
                  <a:pt x="3640667" y="1137920"/>
                  <a:pt x="3562773" y="2191173"/>
                  <a:pt x="3068320" y="2560320"/>
                </a:cubicBezTo>
                <a:cubicBezTo>
                  <a:pt x="2573867" y="2929467"/>
                  <a:pt x="582507" y="2883747"/>
                  <a:pt x="162560" y="2926080"/>
                </a:cubicBezTo>
              </a:path>
            </a:pathLst>
          </a:cu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B367EBA2-7CB6-4113-BADD-7C8762662DFB}"/>
              </a:ext>
            </a:extLst>
          </p:cNvPr>
          <p:cNvSpPr/>
          <p:nvPr/>
        </p:nvSpPr>
        <p:spPr>
          <a:xfrm>
            <a:off x="6872221" y="1416872"/>
            <a:ext cx="4102544" cy="4561840"/>
          </a:xfrm>
          <a:custGeom>
            <a:avLst/>
            <a:gdLst>
              <a:gd name="connsiteX0" fmla="*/ 0 w 4102544"/>
              <a:gd name="connsiteY0" fmla="*/ 0 h 4561840"/>
              <a:gd name="connsiteX1" fmla="*/ 3159760 w 4102544"/>
              <a:gd name="connsiteY1" fmla="*/ 589280 h 4561840"/>
              <a:gd name="connsiteX2" fmla="*/ 3911600 w 4102544"/>
              <a:gd name="connsiteY2" fmla="*/ 2672080 h 4561840"/>
              <a:gd name="connsiteX3" fmla="*/ 81280 w 4102544"/>
              <a:gd name="connsiteY3" fmla="*/ 4561840 h 4561840"/>
            </a:gdLst>
            <a:ahLst/>
            <a:cxnLst>
              <a:cxn ang="0">
                <a:pos x="connsiteX0" y="connsiteY0"/>
              </a:cxn>
              <a:cxn ang="0">
                <a:pos x="connsiteX1" y="connsiteY1"/>
              </a:cxn>
              <a:cxn ang="0">
                <a:pos x="connsiteX2" y="connsiteY2"/>
              </a:cxn>
              <a:cxn ang="0">
                <a:pos x="connsiteX3" y="connsiteY3"/>
              </a:cxn>
            </a:cxnLst>
            <a:rect l="l" t="t" r="r" b="b"/>
            <a:pathLst>
              <a:path w="4102544" h="4561840">
                <a:moveTo>
                  <a:pt x="0" y="0"/>
                </a:moveTo>
                <a:cubicBezTo>
                  <a:pt x="1253913" y="71966"/>
                  <a:pt x="2507827" y="143933"/>
                  <a:pt x="3159760" y="589280"/>
                </a:cubicBezTo>
                <a:cubicBezTo>
                  <a:pt x="3811693" y="1034627"/>
                  <a:pt x="4424680" y="2009987"/>
                  <a:pt x="3911600" y="2672080"/>
                </a:cubicBezTo>
                <a:cubicBezTo>
                  <a:pt x="3398520" y="3334173"/>
                  <a:pt x="1739900" y="3948006"/>
                  <a:pt x="81280" y="4561840"/>
                </a:cubicBezTo>
              </a:path>
            </a:pathLst>
          </a:cu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a:extLst>
              <a:ext uri="{FF2B5EF4-FFF2-40B4-BE49-F238E27FC236}">
                <a16:creationId xmlns:a16="http://schemas.microsoft.com/office/drawing/2014/main" id="{8B04FFFF-7E66-46A9-B034-C879674E2575}"/>
              </a:ext>
            </a:extLst>
          </p:cNvPr>
          <p:cNvSpPr/>
          <p:nvPr/>
        </p:nvSpPr>
        <p:spPr>
          <a:xfrm rot="15718072">
            <a:off x="7077100" y="4402630"/>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Isosceles Triangle 37">
            <a:extLst>
              <a:ext uri="{FF2B5EF4-FFF2-40B4-BE49-F238E27FC236}">
                <a16:creationId xmlns:a16="http://schemas.microsoft.com/office/drawing/2014/main" id="{DB274F2A-18D5-4356-91C0-0F535A105228}"/>
              </a:ext>
            </a:extLst>
          </p:cNvPr>
          <p:cNvSpPr/>
          <p:nvPr/>
        </p:nvSpPr>
        <p:spPr>
          <a:xfrm rot="14951147">
            <a:off x="6990672" y="5859657"/>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BE58E8BD-6838-4240-A8FD-E1BA84C77546}"/>
              </a:ext>
            </a:extLst>
          </p:cNvPr>
          <p:cNvSpPr/>
          <p:nvPr/>
        </p:nvSpPr>
        <p:spPr>
          <a:xfrm>
            <a:off x="2593252" y="1503680"/>
            <a:ext cx="2464102" cy="607060"/>
          </a:xfrm>
          <a:custGeom>
            <a:avLst/>
            <a:gdLst>
              <a:gd name="connsiteX0" fmla="*/ 2331720 w 2331720"/>
              <a:gd name="connsiteY0" fmla="*/ 3370 h 681550"/>
              <a:gd name="connsiteX1" fmla="*/ 830580 w 2331720"/>
              <a:gd name="connsiteY1" fmla="*/ 102430 h 681550"/>
              <a:gd name="connsiteX2" fmla="*/ 0 w 2331720"/>
              <a:gd name="connsiteY2" fmla="*/ 681550 h 681550"/>
            </a:gdLst>
            <a:ahLst/>
            <a:cxnLst>
              <a:cxn ang="0">
                <a:pos x="connsiteX0" y="connsiteY0"/>
              </a:cxn>
              <a:cxn ang="0">
                <a:pos x="connsiteX1" y="connsiteY1"/>
              </a:cxn>
              <a:cxn ang="0">
                <a:pos x="connsiteX2" y="connsiteY2"/>
              </a:cxn>
            </a:cxnLst>
            <a:rect l="l" t="t" r="r" b="b"/>
            <a:pathLst>
              <a:path w="2331720" h="681550">
                <a:moveTo>
                  <a:pt x="2331720" y="3370"/>
                </a:moveTo>
                <a:cubicBezTo>
                  <a:pt x="1775460" y="-3615"/>
                  <a:pt x="1219200" y="-10600"/>
                  <a:pt x="830580" y="102430"/>
                </a:cubicBezTo>
                <a:cubicBezTo>
                  <a:pt x="441960" y="215460"/>
                  <a:pt x="105410" y="612970"/>
                  <a:pt x="0" y="681550"/>
                </a:cubicBez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C913258F-1F3C-4294-9E71-A996DEF7A2BD}"/>
              </a:ext>
            </a:extLst>
          </p:cNvPr>
          <p:cNvSpPr/>
          <p:nvPr/>
        </p:nvSpPr>
        <p:spPr>
          <a:xfrm>
            <a:off x="6888480" y="1976782"/>
            <a:ext cx="2034540" cy="453998"/>
          </a:xfrm>
          <a:custGeom>
            <a:avLst/>
            <a:gdLst>
              <a:gd name="connsiteX0" fmla="*/ 0 w 2034540"/>
              <a:gd name="connsiteY0" fmla="*/ 2828 h 528608"/>
              <a:gd name="connsiteX1" fmla="*/ 1158240 w 2034540"/>
              <a:gd name="connsiteY1" fmla="*/ 79028 h 528608"/>
              <a:gd name="connsiteX2" fmla="*/ 2034540 w 2034540"/>
              <a:gd name="connsiteY2" fmla="*/ 528608 h 528608"/>
            </a:gdLst>
            <a:ahLst/>
            <a:cxnLst>
              <a:cxn ang="0">
                <a:pos x="connsiteX0" y="connsiteY0"/>
              </a:cxn>
              <a:cxn ang="0">
                <a:pos x="connsiteX1" y="connsiteY1"/>
              </a:cxn>
              <a:cxn ang="0">
                <a:pos x="connsiteX2" y="connsiteY2"/>
              </a:cxn>
            </a:cxnLst>
            <a:rect l="l" t="t" r="r" b="b"/>
            <a:pathLst>
              <a:path w="2034540" h="528608">
                <a:moveTo>
                  <a:pt x="0" y="2828"/>
                </a:moveTo>
                <a:cubicBezTo>
                  <a:pt x="409575" y="-2887"/>
                  <a:pt x="819150" y="-8602"/>
                  <a:pt x="1158240" y="79028"/>
                </a:cubicBezTo>
                <a:cubicBezTo>
                  <a:pt x="1497330" y="166658"/>
                  <a:pt x="1921510" y="476538"/>
                  <a:pt x="2034540" y="528608"/>
                </a:cubicBez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6FBCE7EE-1BCB-4E23-B2AD-159CD75ADAFC}"/>
              </a:ext>
            </a:extLst>
          </p:cNvPr>
          <p:cNvSpPr/>
          <p:nvPr/>
        </p:nvSpPr>
        <p:spPr>
          <a:xfrm rot="1580773">
            <a:off x="2425122" y="2460862"/>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Isosceles Triangle 44">
            <a:extLst>
              <a:ext uri="{FF2B5EF4-FFF2-40B4-BE49-F238E27FC236}">
                <a16:creationId xmlns:a16="http://schemas.microsoft.com/office/drawing/2014/main" id="{C4A0B73A-B26A-4D3A-BBB2-6FEC0EEEBE07}"/>
              </a:ext>
            </a:extLst>
          </p:cNvPr>
          <p:cNvSpPr/>
          <p:nvPr/>
        </p:nvSpPr>
        <p:spPr>
          <a:xfrm rot="7608789">
            <a:off x="8819444" y="2316445"/>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01015BF6-EF45-4D6D-66E6-7AE4EB0B51C2}"/>
              </a:ext>
            </a:extLst>
          </p:cNvPr>
          <p:cNvSpPr/>
          <p:nvPr/>
        </p:nvSpPr>
        <p:spPr>
          <a:xfrm>
            <a:off x="2135018" y="2505031"/>
            <a:ext cx="361507" cy="808416"/>
          </a:xfrm>
          <a:custGeom>
            <a:avLst/>
            <a:gdLst>
              <a:gd name="connsiteX0" fmla="*/ 0 w 353001"/>
              <a:gd name="connsiteY0" fmla="*/ 778303 h 778303"/>
              <a:gd name="connsiteX1" fmla="*/ 353001 w 353001"/>
              <a:gd name="connsiteY1" fmla="*/ 0 h 778303"/>
            </a:gdLst>
            <a:ahLst/>
            <a:cxnLst>
              <a:cxn ang="0">
                <a:pos x="connsiteX0" y="connsiteY0"/>
              </a:cxn>
              <a:cxn ang="0">
                <a:pos x="connsiteX1" y="connsiteY1"/>
              </a:cxn>
            </a:cxnLst>
            <a:rect l="l" t="t" r="r" b="b"/>
            <a:pathLst>
              <a:path w="353001" h="778303">
                <a:moveTo>
                  <a:pt x="0" y="778303"/>
                </a:moveTo>
                <a:cubicBezTo>
                  <a:pt x="146729" y="449048"/>
                  <a:pt x="293459" y="119793"/>
                  <a:pt x="353001" y="0"/>
                </a:cubicBezTo>
              </a:path>
            </a:pathLst>
          </a:custGeom>
          <a:ln>
            <a:solidFill>
              <a:schemeClr val="bg2">
                <a:lumMod val="60000"/>
                <a:lumOff val="40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D0EAEF0-D230-0E63-235B-7B11B31CBA8F}"/>
              </a:ext>
            </a:extLst>
          </p:cNvPr>
          <p:cNvCxnSpPr>
            <a:cxnSpLocks/>
            <a:endCxn id="10" idx="1"/>
          </p:cNvCxnSpPr>
          <p:nvPr/>
        </p:nvCxnSpPr>
        <p:spPr>
          <a:xfrm>
            <a:off x="2788908" y="3501925"/>
            <a:ext cx="2224237" cy="990538"/>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350E29B4-7160-9752-6154-DCFA87E97B98}"/>
              </a:ext>
            </a:extLst>
          </p:cNvPr>
          <p:cNvCxnSpPr>
            <a:cxnSpLocks/>
          </p:cNvCxnSpPr>
          <p:nvPr/>
        </p:nvCxnSpPr>
        <p:spPr>
          <a:xfrm>
            <a:off x="1987159" y="3902611"/>
            <a:ext cx="3136479" cy="2046185"/>
          </a:xfrm>
          <a:prstGeom prst="straightConnector1">
            <a:avLst/>
          </a:prstGeom>
          <a:ln>
            <a:solidFill>
              <a:schemeClr val="bg2">
                <a:lumMod val="60000"/>
                <a:lumOff val="40000"/>
              </a:schemeClr>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400199AB-82E8-0DC1-D5A9-4CE615F06963}"/>
              </a:ext>
            </a:extLst>
          </p:cNvPr>
          <p:cNvCxnSpPr>
            <a:cxnSpLocks/>
            <a:stCxn id="7" idx="1"/>
            <a:endCxn id="5" idx="3"/>
          </p:cNvCxnSpPr>
          <p:nvPr/>
        </p:nvCxnSpPr>
        <p:spPr>
          <a:xfrm flipH="1">
            <a:off x="6904092" y="2907531"/>
            <a:ext cx="1171496" cy="20106"/>
          </a:xfrm>
          <a:prstGeom prst="straightConnector1">
            <a:avLst/>
          </a:prstGeom>
          <a:ln>
            <a:solidFill>
              <a:schemeClr val="bg2">
                <a:lumMod val="60000"/>
                <a:lumOff val="40000"/>
              </a:schemeClr>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88A3B74E-A00A-1EDF-C6E2-E25259C766BC}"/>
              </a:ext>
            </a:extLst>
          </p:cNvPr>
          <p:cNvSpPr txBox="1"/>
          <p:nvPr/>
        </p:nvSpPr>
        <p:spPr>
          <a:xfrm>
            <a:off x="1180656" y="3329690"/>
            <a:ext cx="1650677" cy="649448"/>
          </a:xfrm>
          <a:prstGeom prst="rect">
            <a:avLst/>
          </a:prstGeom>
          <a:solidFill>
            <a:schemeClr val="accent3">
              <a:lumMod val="40000"/>
              <a:lumOff val="60000"/>
            </a:schemeClr>
          </a:solidFill>
        </p:spPr>
        <p:txBody>
          <a:bodyPr wrap="square" rtlCol="0">
            <a:spAutoFit/>
          </a:bodyPr>
          <a:lstStyle/>
          <a:p>
            <a:endParaRPr lang="en-US" b="1" dirty="0">
              <a:solidFill>
                <a:schemeClr val="bg1"/>
              </a:solidFill>
            </a:endParaRPr>
          </a:p>
        </p:txBody>
      </p:sp>
      <p:sp>
        <p:nvSpPr>
          <p:cNvPr id="12" name="TextBox 11">
            <a:extLst>
              <a:ext uri="{FF2B5EF4-FFF2-40B4-BE49-F238E27FC236}">
                <a16:creationId xmlns:a16="http://schemas.microsoft.com/office/drawing/2014/main" id="{FCC7CFFF-DEAF-484F-9F3E-BF6C59648E4E}"/>
              </a:ext>
            </a:extLst>
          </p:cNvPr>
          <p:cNvSpPr txBox="1"/>
          <p:nvPr/>
        </p:nvSpPr>
        <p:spPr>
          <a:xfrm>
            <a:off x="1270218" y="3323127"/>
            <a:ext cx="1452880" cy="646331"/>
          </a:xfrm>
          <a:prstGeom prst="rect">
            <a:avLst/>
          </a:prstGeom>
          <a:noFill/>
        </p:spPr>
        <p:txBody>
          <a:bodyPr wrap="square" rtlCol="0">
            <a:spAutoFit/>
          </a:bodyPr>
          <a:lstStyle/>
          <a:p>
            <a:pPr algn="ctr"/>
            <a:r>
              <a:rPr lang="en-US" b="1" dirty="0">
                <a:solidFill>
                  <a:schemeClr val="bg1"/>
                </a:solidFill>
              </a:rPr>
              <a:t>  Defense Industry</a:t>
            </a:r>
          </a:p>
        </p:txBody>
      </p:sp>
      <p:cxnSp>
        <p:nvCxnSpPr>
          <p:cNvPr id="15" name="Straight Arrow Connector 14">
            <a:extLst>
              <a:ext uri="{FF2B5EF4-FFF2-40B4-BE49-F238E27FC236}">
                <a16:creationId xmlns:a16="http://schemas.microsoft.com/office/drawing/2014/main" id="{AE147A4D-68FA-FEA8-8F7C-31D2D0B09C57}"/>
              </a:ext>
            </a:extLst>
          </p:cNvPr>
          <p:cNvCxnSpPr>
            <a:cxnSpLocks/>
            <a:endCxn id="10" idx="0"/>
          </p:cNvCxnSpPr>
          <p:nvPr/>
        </p:nvCxnSpPr>
        <p:spPr>
          <a:xfrm>
            <a:off x="6019946" y="3103207"/>
            <a:ext cx="0" cy="650592"/>
          </a:xfrm>
          <a:prstGeom prst="straightConnector1">
            <a:avLst/>
          </a:prstGeom>
          <a:ln>
            <a:solidFill>
              <a:srgbClr val="00B0F0"/>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40" name="Straight Arrow Connector 39">
            <a:extLst>
              <a:ext uri="{FF2B5EF4-FFF2-40B4-BE49-F238E27FC236}">
                <a16:creationId xmlns:a16="http://schemas.microsoft.com/office/drawing/2014/main" id="{360ACD8B-A78B-35C7-9ECC-D1910EA45647}"/>
              </a:ext>
            </a:extLst>
          </p:cNvPr>
          <p:cNvCxnSpPr>
            <a:cxnSpLocks/>
            <a:stCxn id="10" idx="2"/>
          </p:cNvCxnSpPr>
          <p:nvPr/>
        </p:nvCxnSpPr>
        <p:spPr>
          <a:xfrm>
            <a:off x="6019946" y="5231127"/>
            <a:ext cx="9854" cy="493850"/>
          </a:xfrm>
          <a:prstGeom prst="straightConnector1">
            <a:avLst/>
          </a:prstGeom>
          <a:ln>
            <a:solidFill>
              <a:srgbClr val="00B0F0"/>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29" name="TextBox 28">
            <a:extLst>
              <a:ext uri="{FF2B5EF4-FFF2-40B4-BE49-F238E27FC236}">
                <a16:creationId xmlns:a16="http://schemas.microsoft.com/office/drawing/2014/main" id="{5443F67E-09A2-457D-549C-9907DAC5C18A}"/>
              </a:ext>
            </a:extLst>
          </p:cNvPr>
          <p:cNvSpPr txBox="1"/>
          <p:nvPr/>
        </p:nvSpPr>
        <p:spPr>
          <a:xfrm>
            <a:off x="5159464" y="5706173"/>
            <a:ext cx="1812324" cy="646331"/>
          </a:xfrm>
          <a:prstGeom prst="rect">
            <a:avLst/>
          </a:prstGeom>
          <a:solidFill>
            <a:schemeClr val="bg2">
              <a:lumMod val="20000"/>
              <a:lumOff val="80000"/>
            </a:schemeClr>
          </a:solidFill>
        </p:spPr>
        <p:txBody>
          <a:bodyPr wrap="square" rtlCol="0">
            <a:spAutoFit/>
          </a:bodyPr>
          <a:lstStyle/>
          <a:p>
            <a:pPr algn="ctr"/>
            <a:r>
              <a:rPr lang="en-US" b="1" dirty="0">
                <a:solidFill>
                  <a:schemeClr val="bg1"/>
                </a:solidFill>
              </a:rPr>
              <a:t>Foreign Governments</a:t>
            </a:r>
          </a:p>
        </p:txBody>
      </p:sp>
      <p:sp>
        <p:nvSpPr>
          <p:cNvPr id="31" name="Isosceles Triangle 30">
            <a:extLst>
              <a:ext uri="{FF2B5EF4-FFF2-40B4-BE49-F238E27FC236}">
                <a16:creationId xmlns:a16="http://schemas.microsoft.com/office/drawing/2014/main" id="{8A838FCB-9B97-BBC0-BF03-A51C968F4E46}"/>
              </a:ext>
            </a:extLst>
          </p:cNvPr>
          <p:cNvSpPr/>
          <p:nvPr/>
        </p:nvSpPr>
        <p:spPr>
          <a:xfrm rot="13756124">
            <a:off x="2585515" y="1990279"/>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631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AED89B-DB7D-5632-998A-5511EF8BD745}"/>
              </a:ext>
            </a:extLst>
          </p:cNvPr>
          <p:cNvSpPr txBox="1"/>
          <p:nvPr/>
        </p:nvSpPr>
        <p:spPr>
          <a:xfrm>
            <a:off x="2954048" y="114561"/>
            <a:ext cx="6721475" cy="646331"/>
          </a:xfrm>
          <a:prstGeom prst="rect">
            <a:avLst/>
          </a:prstGeom>
          <a:noFill/>
        </p:spPr>
        <p:txBody>
          <a:bodyPr wrap="square" rtlCol="0">
            <a:spAutoFit/>
          </a:bodyPr>
          <a:lstStyle/>
          <a:p>
            <a:r>
              <a:rPr lang="en-US" sz="3600" dirty="0">
                <a:solidFill>
                  <a:srgbClr val="FFFF00"/>
                </a:solidFill>
              </a:rPr>
              <a:t>The Blob Influence Network</a:t>
            </a:r>
          </a:p>
        </p:txBody>
      </p:sp>
      <p:sp>
        <p:nvSpPr>
          <p:cNvPr id="3" name="TextBox 2">
            <a:extLst>
              <a:ext uri="{FF2B5EF4-FFF2-40B4-BE49-F238E27FC236}">
                <a16:creationId xmlns:a16="http://schemas.microsoft.com/office/drawing/2014/main" id="{32FBAD9A-9495-0F2C-A50D-643F5BE914FB}"/>
              </a:ext>
            </a:extLst>
          </p:cNvPr>
          <p:cNvSpPr txBox="1"/>
          <p:nvPr/>
        </p:nvSpPr>
        <p:spPr>
          <a:xfrm>
            <a:off x="7488670" y="1570805"/>
            <a:ext cx="1812324" cy="923330"/>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p>
          <a:p>
            <a:r>
              <a:rPr lang="en-US" b="1" dirty="0">
                <a:solidFill>
                  <a:schemeClr val="bg1"/>
                </a:solidFill>
              </a:rPr>
              <a:t>   Think Tanks</a:t>
            </a:r>
          </a:p>
          <a:p>
            <a:endParaRPr lang="en-US" b="1" dirty="0">
              <a:solidFill>
                <a:schemeClr val="bg1"/>
              </a:solidFill>
            </a:endParaRPr>
          </a:p>
        </p:txBody>
      </p:sp>
      <p:sp>
        <p:nvSpPr>
          <p:cNvPr id="4" name="TextBox 3">
            <a:extLst>
              <a:ext uri="{FF2B5EF4-FFF2-40B4-BE49-F238E27FC236}">
                <a16:creationId xmlns:a16="http://schemas.microsoft.com/office/drawing/2014/main" id="{E1559719-B388-E453-C4A5-A5F4B6E6F6CB}"/>
              </a:ext>
            </a:extLst>
          </p:cNvPr>
          <p:cNvSpPr txBox="1"/>
          <p:nvPr/>
        </p:nvSpPr>
        <p:spPr>
          <a:xfrm>
            <a:off x="7921770" y="3111139"/>
            <a:ext cx="1812324" cy="923330"/>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p>
          <a:p>
            <a:r>
              <a:rPr lang="en-US" b="1" dirty="0">
                <a:solidFill>
                  <a:schemeClr val="bg1"/>
                </a:solidFill>
              </a:rPr>
              <a:t>   Academia</a:t>
            </a:r>
          </a:p>
          <a:p>
            <a:endParaRPr lang="en-US" b="1" dirty="0">
              <a:solidFill>
                <a:schemeClr val="bg1"/>
              </a:solidFill>
            </a:endParaRPr>
          </a:p>
        </p:txBody>
      </p:sp>
      <p:sp>
        <p:nvSpPr>
          <p:cNvPr id="5" name="TextBox 4">
            <a:extLst>
              <a:ext uri="{FF2B5EF4-FFF2-40B4-BE49-F238E27FC236}">
                <a16:creationId xmlns:a16="http://schemas.microsoft.com/office/drawing/2014/main" id="{D4F3EA40-3547-9082-0029-69A80B54210B}"/>
              </a:ext>
            </a:extLst>
          </p:cNvPr>
          <p:cNvSpPr txBox="1"/>
          <p:nvPr/>
        </p:nvSpPr>
        <p:spPr>
          <a:xfrm>
            <a:off x="6136308" y="4730668"/>
            <a:ext cx="1812324" cy="923330"/>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p>
          <a:p>
            <a:r>
              <a:rPr lang="en-US" b="1" dirty="0">
                <a:solidFill>
                  <a:schemeClr val="bg1"/>
                </a:solidFill>
              </a:rPr>
              <a:t>       Media</a:t>
            </a:r>
          </a:p>
          <a:p>
            <a:endParaRPr lang="en-US" b="1" dirty="0">
              <a:solidFill>
                <a:schemeClr val="bg1"/>
              </a:solidFill>
            </a:endParaRPr>
          </a:p>
        </p:txBody>
      </p:sp>
      <p:sp>
        <p:nvSpPr>
          <p:cNvPr id="6" name="TextBox 5">
            <a:extLst>
              <a:ext uri="{FF2B5EF4-FFF2-40B4-BE49-F238E27FC236}">
                <a16:creationId xmlns:a16="http://schemas.microsoft.com/office/drawing/2014/main" id="{423DAA6B-2101-C95B-FBE4-9BE7D1AE7301}"/>
              </a:ext>
            </a:extLst>
          </p:cNvPr>
          <p:cNvSpPr txBox="1"/>
          <p:nvPr/>
        </p:nvSpPr>
        <p:spPr>
          <a:xfrm>
            <a:off x="3516884" y="4583009"/>
            <a:ext cx="1616515" cy="1200329"/>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p>
          <a:p>
            <a:r>
              <a:rPr lang="en-US" b="1" dirty="0">
                <a:solidFill>
                  <a:schemeClr val="bg1"/>
                </a:solidFill>
              </a:rPr>
              <a:t>   Defense</a:t>
            </a:r>
          </a:p>
          <a:p>
            <a:r>
              <a:rPr lang="en-US" b="1" dirty="0">
                <a:solidFill>
                  <a:schemeClr val="bg1"/>
                </a:solidFill>
              </a:rPr>
              <a:t>   Industry</a:t>
            </a:r>
          </a:p>
          <a:p>
            <a:endParaRPr lang="en-US" b="1" dirty="0">
              <a:solidFill>
                <a:schemeClr val="bg1"/>
              </a:solidFill>
            </a:endParaRPr>
          </a:p>
        </p:txBody>
      </p:sp>
      <p:sp>
        <p:nvSpPr>
          <p:cNvPr id="7" name="TextBox 6">
            <a:extLst>
              <a:ext uri="{FF2B5EF4-FFF2-40B4-BE49-F238E27FC236}">
                <a16:creationId xmlns:a16="http://schemas.microsoft.com/office/drawing/2014/main" id="{BF212248-35EB-9B8D-42F1-67DB5665B4D4}"/>
              </a:ext>
            </a:extLst>
          </p:cNvPr>
          <p:cNvSpPr txBox="1"/>
          <p:nvPr/>
        </p:nvSpPr>
        <p:spPr>
          <a:xfrm>
            <a:off x="1855880" y="3264747"/>
            <a:ext cx="1812324" cy="923330"/>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p>
          <a:p>
            <a:r>
              <a:rPr lang="en-US" b="1" dirty="0">
                <a:solidFill>
                  <a:schemeClr val="bg1"/>
                </a:solidFill>
              </a:rPr>
              <a:t>   Congress</a:t>
            </a:r>
          </a:p>
          <a:p>
            <a:endParaRPr lang="en-US" b="1" dirty="0">
              <a:solidFill>
                <a:schemeClr val="bg1"/>
              </a:solidFill>
            </a:endParaRPr>
          </a:p>
        </p:txBody>
      </p:sp>
      <p:sp>
        <p:nvSpPr>
          <p:cNvPr id="8" name="TextBox 7">
            <a:extLst>
              <a:ext uri="{FF2B5EF4-FFF2-40B4-BE49-F238E27FC236}">
                <a16:creationId xmlns:a16="http://schemas.microsoft.com/office/drawing/2014/main" id="{06132016-D086-7285-1D73-DEF989FF8B07}"/>
              </a:ext>
            </a:extLst>
          </p:cNvPr>
          <p:cNvSpPr txBox="1"/>
          <p:nvPr/>
        </p:nvSpPr>
        <p:spPr>
          <a:xfrm>
            <a:off x="2007200" y="1450170"/>
            <a:ext cx="1509684" cy="1200329"/>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p>
          <a:p>
            <a:r>
              <a:rPr lang="en-US" b="1" dirty="0">
                <a:solidFill>
                  <a:schemeClr val="bg1"/>
                </a:solidFill>
              </a:rPr>
              <a:t>Intelligence Agencies</a:t>
            </a:r>
          </a:p>
          <a:p>
            <a:endParaRPr lang="en-US" b="1" dirty="0">
              <a:solidFill>
                <a:schemeClr val="bg1"/>
              </a:solidFill>
            </a:endParaRPr>
          </a:p>
        </p:txBody>
      </p:sp>
      <p:sp>
        <p:nvSpPr>
          <p:cNvPr id="9" name="TextBox 8">
            <a:extLst>
              <a:ext uri="{FF2B5EF4-FFF2-40B4-BE49-F238E27FC236}">
                <a16:creationId xmlns:a16="http://schemas.microsoft.com/office/drawing/2014/main" id="{04AE53EF-28EA-C2E1-940E-748CE5F322DB}"/>
              </a:ext>
            </a:extLst>
          </p:cNvPr>
          <p:cNvSpPr txBox="1"/>
          <p:nvPr/>
        </p:nvSpPr>
        <p:spPr>
          <a:xfrm>
            <a:off x="4839037" y="883764"/>
            <a:ext cx="1812324" cy="923330"/>
          </a:xfrm>
          <a:prstGeom prst="rect">
            <a:avLst/>
          </a:prstGeom>
          <a:solidFill>
            <a:schemeClr val="accent3">
              <a:lumMod val="40000"/>
              <a:lumOff val="60000"/>
            </a:schemeClr>
          </a:solidFill>
          <a:ln>
            <a:solidFill>
              <a:schemeClr val="bg2">
                <a:lumMod val="40000"/>
                <a:lumOff val="60000"/>
              </a:schemeClr>
            </a:solidFill>
          </a:ln>
        </p:spPr>
        <p:txBody>
          <a:bodyPr wrap="square" rtlCol="0">
            <a:spAutoFit/>
          </a:bodyPr>
          <a:lstStyle/>
          <a:p>
            <a:r>
              <a:rPr lang="en-US" dirty="0">
                <a:solidFill>
                  <a:schemeClr val="bg1"/>
                </a:solidFill>
              </a:rPr>
              <a:t>  </a:t>
            </a:r>
          </a:p>
          <a:p>
            <a:r>
              <a:rPr lang="en-US" b="1" dirty="0">
                <a:solidFill>
                  <a:schemeClr val="bg1"/>
                </a:solidFill>
              </a:rPr>
              <a:t>      Military</a:t>
            </a:r>
          </a:p>
          <a:p>
            <a:endParaRPr lang="en-US" b="1" dirty="0">
              <a:solidFill>
                <a:schemeClr val="bg1"/>
              </a:solidFill>
            </a:endParaRPr>
          </a:p>
        </p:txBody>
      </p:sp>
      <p:cxnSp>
        <p:nvCxnSpPr>
          <p:cNvPr id="13" name="Straight Arrow Connector 12">
            <a:extLst>
              <a:ext uri="{FF2B5EF4-FFF2-40B4-BE49-F238E27FC236}">
                <a16:creationId xmlns:a16="http://schemas.microsoft.com/office/drawing/2014/main" id="{C98ACA13-FA51-4F8A-7E8F-17516D2BC231}"/>
              </a:ext>
            </a:extLst>
          </p:cNvPr>
          <p:cNvCxnSpPr>
            <a:stCxn id="8" idx="2"/>
            <a:endCxn id="7" idx="0"/>
          </p:cNvCxnSpPr>
          <p:nvPr/>
        </p:nvCxnSpPr>
        <p:spPr>
          <a:xfrm>
            <a:off x="2762042" y="2650499"/>
            <a:ext cx="0" cy="614248"/>
          </a:xfrm>
          <a:prstGeom prst="straightConnector1">
            <a:avLst/>
          </a:prstGeom>
          <a:ln>
            <a:solidFill>
              <a:schemeClr val="bg2">
                <a:lumMod val="40000"/>
                <a:lumOff val="6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14" name="Straight Arrow Connector 13">
            <a:extLst>
              <a:ext uri="{FF2B5EF4-FFF2-40B4-BE49-F238E27FC236}">
                <a16:creationId xmlns:a16="http://schemas.microsoft.com/office/drawing/2014/main" id="{D80728BD-4F8A-C2AE-20AC-26DBE5D7A2FD}"/>
              </a:ext>
            </a:extLst>
          </p:cNvPr>
          <p:cNvCxnSpPr/>
          <p:nvPr/>
        </p:nvCxnSpPr>
        <p:spPr>
          <a:xfrm>
            <a:off x="8570963" y="2496891"/>
            <a:ext cx="0" cy="614248"/>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15" name="Straight Arrow Connector 14">
            <a:extLst>
              <a:ext uri="{FF2B5EF4-FFF2-40B4-BE49-F238E27FC236}">
                <a16:creationId xmlns:a16="http://schemas.microsoft.com/office/drawing/2014/main" id="{56E13925-C354-D2AC-96A3-A84A66C0A3CD}"/>
              </a:ext>
            </a:extLst>
          </p:cNvPr>
          <p:cNvCxnSpPr>
            <a:cxnSpLocks/>
            <a:endCxn id="5" idx="0"/>
          </p:cNvCxnSpPr>
          <p:nvPr/>
        </p:nvCxnSpPr>
        <p:spPr>
          <a:xfrm flipH="1">
            <a:off x="7042470" y="3524686"/>
            <a:ext cx="891429" cy="1205982"/>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49E21CE5-A16B-660E-45DD-DEE5E2298A3B}"/>
              </a:ext>
            </a:extLst>
          </p:cNvPr>
          <p:cNvCxnSpPr>
            <a:cxnSpLocks/>
            <a:stCxn id="9" idx="1"/>
          </p:cNvCxnSpPr>
          <p:nvPr/>
        </p:nvCxnSpPr>
        <p:spPr>
          <a:xfrm flipH="1">
            <a:off x="3516884" y="1345429"/>
            <a:ext cx="1322153" cy="704905"/>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19" name="Straight Arrow Connector 18">
            <a:extLst>
              <a:ext uri="{FF2B5EF4-FFF2-40B4-BE49-F238E27FC236}">
                <a16:creationId xmlns:a16="http://schemas.microsoft.com/office/drawing/2014/main" id="{A03A50E0-2986-B7B7-60A4-413FD5CD5339}"/>
              </a:ext>
            </a:extLst>
          </p:cNvPr>
          <p:cNvCxnSpPr>
            <a:cxnSpLocks/>
            <a:stCxn id="9" idx="2"/>
          </p:cNvCxnSpPr>
          <p:nvPr/>
        </p:nvCxnSpPr>
        <p:spPr>
          <a:xfrm flipH="1">
            <a:off x="3645949" y="1807094"/>
            <a:ext cx="2099250" cy="1919318"/>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a:extLst>
              <a:ext uri="{FF2B5EF4-FFF2-40B4-BE49-F238E27FC236}">
                <a16:creationId xmlns:a16="http://schemas.microsoft.com/office/drawing/2014/main" id="{37D2D2F6-6DA8-0ACD-B3C8-3AA423A8F27F}"/>
              </a:ext>
            </a:extLst>
          </p:cNvPr>
          <p:cNvCxnSpPr>
            <a:cxnSpLocks/>
            <a:stCxn id="9" idx="2"/>
            <a:endCxn id="6" idx="0"/>
          </p:cNvCxnSpPr>
          <p:nvPr/>
        </p:nvCxnSpPr>
        <p:spPr>
          <a:xfrm flipH="1">
            <a:off x="4325142" y="1807094"/>
            <a:ext cx="1420057" cy="2775915"/>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a:extLst>
              <a:ext uri="{FF2B5EF4-FFF2-40B4-BE49-F238E27FC236}">
                <a16:creationId xmlns:a16="http://schemas.microsoft.com/office/drawing/2014/main" id="{96E9AFA7-C2A4-24B6-9564-0B8EEF77FAB8}"/>
              </a:ext>
            </a:extLst>
          </p:cNvPr>
          <p:cNvCxnSpPr>
            <a:cxnSpLocks/>
          </p:cNvCxnSpPr>
          <p:nvPr/>
        </p:nvCxnSpPr>
        <p:spPr>
          <a:xfrm>
            <a:off x="5707814" y="1850277"/>
            <a:ext cx="1362042" cy="2914860"/>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a:extLst>
              <a:ext uri="{FF2B5EF4-FFF2-40B4-BE49-F238E27FC236}">
                <a16:creationId xmlns:a16="http://schemas.microsoft.com/office/drawing/2014/main" id="{9041DD46-2D8F-C403-029B-B0C6313E4921}"/>
              </a:ext>
            </a:extLst>
          </p:cNvPr>
          <p:cNvCxnSpPr>
            <a:cxnSpLocks/>
            <a:stCxn id="9" idx="2"/>
          </p:cNvCxnSpPr>
          <p:nvPr/>
        </p:nvCxnSpPr>
        <p:spPr>
          <a:xfrm>
            <a:off x="5745199" y="1807094"/>
            <a:ext cx="2199351" cy="1779122"/>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30" name="Straight Arrow Connector 29">
            <a:extLst>
              <a:ext uri="{FF2B5EF4-FFF2-40B4-BE49-F238E27FC236}">
                <a16:creationId xmlns:a16="http://schemas.microsoft.com/office/drawing/2014/main" id="{5C349E0A-78C6-0D84-CD18-AED8022F80C9}"/>
              </a:ext>
            </a:extLst>
          </p:cNvPr>
          <p:cNvCxnSpPr>
            <a:cxnSpLocks/>
            <a:stCxn id="3" idx="1"/>
            <a:endCxn id="7" idx="3"/>
          </p:cNvCxnSpPr>
          <p:nvPr/>
        </p:nvCxnSpPr>
        <p:spPr>
          <a:xfrm flipH="1">
            <a:off x="3668204" y="2032470"/>
            <a:ext cx="3820466" cy="1693942"/>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33" name="Straight Arrow Connector 32">
            <a:extLst>
              <a:ext uri="{FF2B5EF4-FFF2-40B4-BE49-F238E27FC236}">
                <a16:creationId xmlns:a16="http://schemas.microsoft.com/office/drawing/2014/main" id="{DA8B0CC0-C093-BEF9-7417-B4033DA09BC3}"/>
              </a:ext>
            </a:extLst>
          </p:cNvPr>
          <p:cNvCxnSpPr>
            <a:cxnSpLocks/>
            <a:stCxn id="3" idx="1"/>
            <a:endCxn id="8" idx="3"/>
          </p:cNvCxnSpPr>
          <p:nvPr/>
        </p:nvCxnSpPr>
        <p:spPr>
          <a:xfrm flipH="1">
            <a:off x="3516884" y="2032470"/>
            <a:ext cx="3971786" cy="17865"/>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36" name="Straight Arrow Connector 35">
            <a:extLst>
              <a:ext uri="{FF2B5EF4-FFF2-40B4-BE49-F238E27FC236}">
                <a16:creationId xmlns:a16="http://schemas.microsoft.com/office/drawing/2014/main" id="{CE02792F-10A8-4EAA-8CAA-88C15DD16D1D}"/>
              </a:ext>
            </a:extLst>
          </p:cNvPr>
          <p:cNvCxnSpPr>
            <a:cxnSpLocks/>
            <a:stCxn id="8" idx="3"/>
            <a:endCxn id="4" idx="1"/>
          </p:cNvCxnSpPr>
          <p:nvPr/>
        </p:nvCxnSpPr>
        <p:spPr>
          <a:xfrm>
            <a:off x="3516884" y="2050335"/>
            <a:ext cx="4404886" cy="1522469"/>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95791DD9-8DD4-8DB9-FFFC-478BD7EF4DCA}"/>
              </a:ext>
            </a:extLst>
          </p:cNvPr>
          <p:cNvCxnSpPr>
            <a:cxnSpLocks/>
            <a:stCxn id="8" idx="3"/>
            <a:endCxn id="5" idx="0"/>
          </p:cNvCxnSpPr>
          <p:nvPr/>
        </p:nvCxnSpPr>
        <p:spPr>
          <a:xfrm>
            <a:off x="3516884" y="2050335"/>
            <a:ext cx="3525586" cy="2680333"/>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EDD8CAAA-C026-6E2A-7785-F237BA3A5BAE}"/>
              </a:ext>
            </a:extLst>
          </p:cNvPr>
          <p:cNvCxnSpPr>
            <a:cxnSpLocks/>
            <a:stCxn id="8" idx="3"/>
            <a:endCxn id="6" idx="0"/>
          </p:cNvCxnSpPr>
          <p:nvPr/>
        </p:nvCxnSpPr>
        <p:spPr>
          <a:xfrm>
            <a:off x="3516884" y="2050335"/>
            <a:ext cx="808258" cy="2532674"/>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45" name="Straight Arrow Connector 44">
            <a:extLst>
              <a:ext uri="{FF2B5EF4-FFF2-40B4-BE49-F238E27FC236}">
                <a16:creationId xmlns:a16="http://schemas.microsoft.com/office/drawing/2014/main" id="{9DB7A858-A0F4-9DF4-CAC4-54BB23F93041}"/>
              </a:ext>
            </a:extLst>
          </p:cNvPr>
          <p:cNvCxnSpPr>
            <a:cxnSpLocks/>
            <a:endCxn id="3" idx="1"/>
          </p:cNvCxnSpPr>
          <p:nvPr/>
        </p:nvCxnSpPr>
        <p:spPr>
          <a:xfrm>
            <a:off x="6637668" y="1351897"/>
            <a:ext cx="851002" cy="680573"/>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a:extLst>
              <a:ext uri="{FF2B5EF4-FFF2-40B4-BE49-F238E27FC236}">
                <a16:creationId xmlns:a16="http://schemas.microsoft.com/office/drawing/2014/main" id="{75977948-45B5-2D9B-0DA4-05674BD27288}"/>
              </a:ext>
            </a:extLst>
          </p:cNvPr>
          <p:cNvCxnSpPr>
            <a:cxnSpLocks/>
            <a:stCxn id="3" idx="1"/>
            <a:endCxn id="6" idx="0"/>
          </p:cNvCxnSpPr>
          <p:nvPr/>
        </p:nvCxnSpPr>
        <p:spPr>
          <a:xfrm flipH="1">
            <a:off x="4325142" y="2032470"/>
            <a:ext cx="3163528" cy="2550539"/>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50" name="Straight Arrow Connector 49">
            <a:extLst>
              <a:ext uri="{FF2B5EF4-FFF2-40B4-BE49-F238E27FC236}">
                <a16:creationId xmlns:a16="http://schemas.microsoft.com/office/drawing/2014/main" id="{6EADF241-2AF8-4975-C5CA-446F9E42135E}"/>
              </a:ext>
            </a:extLst>
          </p:cNvPr>
          <p:cNvCxnSpPr>
            <a:cxnSpLocks/>
          </p:cNvCxnSpPr>
          <p:nvPr/>
        </p:nvCxnSpPr>
        <p:spPr>
          <a:xfrm>
            <a:off x="3657553" y="3699731"/>
            <a:ext cx="754794" cy="875491"/>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53" name="Straight Arrow Connector 52">
            <a:extLst>
              <a:ext uri="{FF2B5EF4-FFF2-40B4-BE49-F238E27FC236}">
                <a16:creationId xmlns:a16="http://schemas.microsoft.com/office/drawing/2014/main" id="{872A71C8-EE6A-709A-7099-4EB932631D2A}"/>
              </a:ext>
            </a:extLst>
          </p:cNvPr>
          <p:cNvCxnSpPr>
            <a:cxnSpLocks/>
            <a:stCxn id="7" idx="3"/>
            <a:endCxn id="5" idx="0"/>
          </p:cNvCxnSpPr>
          <p:nvPr/>
        </p:nvCxnSpPr>
        <p:spPr>
          <a:xfrm>
            <a:off x="3668204" y="3726412"/>
            <a:ext cx="3374266" cy="1004256"/>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60" name="Straight Arrow Connector 59">
            <a:extLst>
              <a:ext uri="{FF2B5EF4-FFF2-40B4-BE49-F238E27FC236}">
                <a16:creationId xmlns:a16="http://schemas.microsoft.com/office/drawing/2014/main" id="{84084BE9-92BE-FE6E-5BAB-94CDC7F0E88F}"/>
              </a:ext>
            </a:extLst>
          </p:cNvPr>
          <p:cNvCxnSpPr>
            <a:cxnSpLocks/>
            <a:stCxn id="3" idx="1"/>
          </p:cNvCxnSpPr>
          <p:nvPr/>
        </p:nvCxnSpPr>
        <p:spPr>
          <a:xfrm flipH="1">
            <a:off x="7048879" y="2032470"/>
            <a:ext cx="439791" cy="2684858"/>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63" name="Straight Arrow Connector 62">
            <a:extLst>
              <a:ext uri="{FF2B5EF4-FFF2-40B4-BE49-F238E27FC236}">
                <a16:creationId xmlns:a16="http://schemas.microsoft.com/office/drawing/2014/main" id="{C2743E46-4430-0E71-BE4C-A7AB10E8CF9F}"/>
              </a:ext>
            </a:extLst>
          </p:cNvPr>
          <p:cNvCxnSpPr>
            <a:cxnSpLocks/>
            <a:endCxn id="6" idx="0"/>
          </p:cNvCxnSpPr>
          <p:nvPr/>
        </p:nvCxnSpPr>
        <p:spPr>
          <a:xfrm flipH="1">
            <a:off x="4325142" y="3554939"/>
            <a:ext cx="3640231" cy="1028070"/>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65" name="Straight Arrow Connector 64">
            <a:extLst>
              <a:ext uri="{FF2B5EF4-FFF2-40B4-BE49-F238E27FC236}">
                <a16:creationId xmlns:a16="http://schemas.microsoft.com/office/drawing/2014/main" id="{01788CA2-C327-7C24-CE6E-B94CEB59FEEB}"/>
              </a:ext>
            </a:extLst>
          </p:cNvPr>
          <p:cNvCxnSpPr>
            <a:cxnSpLocks/>
            <a:endCxn id="7" idx="3"/>
          </p:cNvCxnSpPr>
          <p:nvPr/>
        </p:nvCxnSpPr>
        <p:spPr>
          <a:xfrm flipH="1">
            <a:off x="3668204" y="3557653"/>
            <a:ext cx="4286758" cy="168759"/>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67" name="Straight Arrow Connector 66">
            <a:extLst>
              <a:ext uri="{FF2B5EF4-FFF2-40B4-BE49-F238E27FC236}">
                <a16:creationId xmlns:a16="http://schemas.microsoft.com/office/drawing/2014/main" id="{A93F8040-6923-18CC-0633-F4CBE4E94E97}"/>
              </a:ext>
            </a:extLst>
          </p:cNvPr>
          <p:cNvCxnSpPr>
            <a:cxnSpLocks/>
            <a:stCxn id="5" idx="1"/>
          </p:cNvCxnSpPr>
          <p:nvPr/>
        </p:nvCxnSpPr>
        <p:spPr>
          <a:xfrm flipH="1" flipV="1">
            <a:off x="5111767" y="5187616"/>
            <a:ext cx="1024541" cy="4717"/>
          </a:xfrm>
          <a:prstGeom prst="straightConnector1">
            <a:avLst/>
          </a:prstGeom>
          <a:ln>
            <a:solidFill>
              <a:schemeClr val="bg2">
                <a:lumMod val="60000"/>
                <a:lumOff val="40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70816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B4307-025C-48EB-8E66-6B36E6A61C0E}"/>
              </a:ext>
            </a:extLst>
          </p:cNvPr>
          <p:cNvSpPr txBox="1"/>
          <p:nvPr/>
        </p:nvSpPr>
        <p:spPr>
          <a:xfrm>
            <a:off x="3493001" y="189454"/>
            <a:ext cx="6212974" cy="707886"/>
          </a:xfrm>
          <a:prstGeom prst="rect">
            <a:avLst/>
          </a:prstGeom>
          <a:noFill/>
        </p:spPr>
        <p:txBody>
          <a:bodyPr wrap="square" rtlCol="0">
            <a:spAutoFit/>
          </a:bodyPr>
          <a:lstStyle/>
          <a:p>
            <a:pPr algn="ctr"/>
            <a:r>
              <a:rPr lang="en-US" sz="4000" dirty="0">
                <a:solidFill>
                  <a:srgbClr val="FFFF00"/>
                </a:solidFill>
              </a:rPr>
              <a:t>Presentation Overview </a:t>
            </a:r>
          </a:p>
        </p:txBody>
      </p:sp>
      <p:sp>
        <p:nvSpPr>
          <p:cNvPr id="3" name="TextBox 2">
            <a:extLst>
              <a:ext uri="{FF2B5EF4-FFF2-40B4-BE49-F238E27FC236}">
                <a16:creationId xmlns:a16="http://schemas.microsoft.com/office/drawing/2014/main" id="{0196365F-7CF6-435F-92B5-B778D9D67AD0}"/>
              </a:ext>
            </a:extLst>
          </p:cNvPr>
          <p:cNvSpPr txBox="1"/>
          <p:nvPr/>
        </p:nvSpPr>
        <p:spPr>
          <a:xfrm>
            <a:off x="675552" y="815698"/>
            <a:ext cx="5771535" cy="5970865"/>
          </a:xfrm>
          <a:prstGeom prst="rect">
            <a:avLst/>
          </a:prstGeom>
          <a:noFill/>
        </p:spPr>
        <p:txBody>
          <a:bodyPr wrap="square" rtlCol="0">
            <a:spAutoFit/>
          </a:bodyPr>
          <a:lstStyle/>
          <a:p>
            <a:pPr marL="285750" indent="-285750">
              <a:buFont typeface="Arial" panose="020B0604020202020204" pitchFamily="34" charset="0"/>
              <a:buChar char="•"/>
            </a:pPr>
            <a:r>
              <a:rPr lang="en-US" sz="2400" dirty="0"/>
              <a:t>Meet the Blob</a:t>
            </a:r>
          </a:p>
          <a:p>
            <a:pPr marL="742950" lvl="1" indent="-285750">
              <a:buFont typeface="Arial" panose="020B0604020202020204" pitchFamily="34" charset="0"/>
              <a:buChar char="•"/>
            </a:pPr>
            <a:r>
              <a:rPr lang="en-US" sz="2400" dirty="0"/>
              <a:t>Origins </a:t>
            </a:r>
          </a:p>
          <a:p>
            <a:pPr marL="742950" lvl="1" indent="-285750">
              <a:buFont typeface="Arial" panose="020B0604020202020204" pitchFamily="34" charset="0"/>
              <a:buChar char="•"/>
            </a:pPr>
            <a:r>
              <a:rPr lang="en-US" sz="2400" dirty="0"/>
              <a:t>Malignancy</a:t>
            </a:r>
          </a:p>
          <a:p>
            <a:pPr marL="742950" lvl="1" indent="-285750">
              <a:buFont typeface="Arial" panose="020B0604020202020204" pitchFamily="34" charset="0"/>
              <a:buChar char="•"/>
            </a:pPr>
            <a:r>
              <a:rPr lang="en-US" sz="2400" dirty="0"/>
              <a:t>Components</a:t>
            </a:r>
          </a:p>
          <a:p>
            <a:pPr lvl="1"/>
            <a:endParaRPr lang="en-US" sz="1600" dirty="0"/>
          </a:p>
          <a:p>
            <a:pPr marL="285750" indent="-285750">
              <a:buFont typeface="Arial" panose="020B0604020202020204" pitchFamily="34" charset="0"/>
              <a:buChar char="•"/>
            </a:pPr>
            <a:r>
              <a:rPr lang="en-US" sz="2400" dirty="0"/>
              <a:t>An Anatomical Model</a:t>
            </a:r>
          </a:p>
          <a:p>
            <a:pPr marL="742950" lvl="1" indent="-285750">
              <a:buFont typeface="Arial" panose="020B0604020202020204" pitchFamily="34" charset="0"/>
              <a:buChar char="•"/>
            </a:pPr>
            <a:r>
              <a:rPr lang="en-US" sz="2400" dirty="0"/>
              <a:t>Circulatory system = money</a:t>
            </a:r>
          </a:p>
          <a:p>
            <a:pPr marL="742950" lvl="1" indent="-285750">
              <a:buFont typeface="Arial" panose="020B0604020202020204" pitchFamily="34" charset="0"/>
              <a:buChar char="•"/>
            </a:pPr>
            <a:r>
              <a:rPr lang="en-US" sz="2400" dirty="0"/>
              <a:t>Nervous system = influence</a:t>
            </a:r>
          </a:p>
          <a:p>
            <a:pPr marL="742950" lvl="1" indent="-285750">
              <a:buFont typeface="Arial" panose="020B0604020202020204" pitchFamily="34" charset="0"/>
              <a:buChar char="•"/>
            </a:pPr>
            <a:r>
              <a:rPr lang="en-US" sz="2400" dirty="0"/>
              <a:t>Pathology = militaristic policy</a:t>
            </a:r>
          </a:p>
          <a:p>
            <a:pPr lvl="1"/>
            <a:endParaRPr lang="en-US" sz="1600" dirty="0"/>
          </a:p>
          <a:p>
            <a:pPr marL="285750" indent="-285750">
              <a:buFont typeface="Arial" panose="020B0604020202020204" pitchFamily="34" charset="0"/>
              <a:buChar char="•"/>
            </a:pPr>
            <a:r>
              <a:rPr lang="en-US" sz="2400" dirty="0"/>
              <a:t>Analysis and Reform</a:t>
            </a:r>
          </a:p>
          <a:p>
            <a:pPr marL="742950" lvl="1" indent="-285750">
              <a:buFont typeface="Arial" panose="020B0604020202020204" pitchFamily="34" charset="0"/>
              <a:buChar char="•"/>
            </a:pPr>
            <a:r>
              <a:rPr lang="en-US" sz="2400" dirty="0"/>
              <a:t>Vulnerable nodes</a:t>
            </a:r>
          </a:p>
          <a:p>
            <a:pPr marL="742950" lvl="1" indent="-285750">
              <a:buFont typeface="Arial" panose="020B0604020202020204" pitchFamily="34" charset="0"/>
              <a:buChar char="•"/>
            </a:pPr>
            <a:r>
              <a:rPr lang="en-US" sz="2400" dirty="0"/>
              <a:t>Opposition tactics</a:t>
            </a:r>
          </a:p>
          <a:p>
            <a:pPr marL="742950" lvl="1" indent="-285750">
              <a:buFont typeface="Arial" panose="020B0604020202020204" pitchFamily="34" charset="0"/>
              <a:buChar char="•"/>
            </a:pPr>
            <a:r>
              <a:rPr lang="en-US" sz="2400" dirty="0"/>
              <a:t>Prospects for change</a:t>
            </a:r>
          </a:p>
          <a:p>
            <a:pPr marL="742950" lvl="1" indent="-285750">
              <a:buFont typeface="Arial" panose="020B0604020202020204" pitchFamily="34" charset="0"/>
              <a:buChar char="•"/>
            </a:pPr>
            <a:r>
              <a:rPr lang="en-US" sz="2400" dirty="0"/>
              <a:t>Recommendations</a:t>
            </a:r>
          </a:p>
          <a:p>
            <a:pPr lvl="2"/>
            <a:endParaRPr lang="en-US" sz="2000" dirty="0"/>
          </a:p>
          <a:p>
            <a:endParaRPr lang="en-US" dirty="0"/>
          </a:p>
        </p:txBody>
      </p:sp>
      <p:pic>
        <p:nvPicPr>
          <p:cNvPr id="5" name="Picture 4" descr="Diagram&#10;&#10;Description automatically generated">
            <a:extLst>
              <a:ext uri="{FF2B5EF4-FFF2-40B4-BE49-F238E27FC236}">
                <a16:creationId xmlns:a16="http://schemas.microsoft.com/office/drawing/2014/main" id="{FF65CD3D-16F6-F8AF-0AEE-D0C7F0628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987" y="1806804"/>
            <a:ext cx="5953125" cy="3470045"/>
          </a:xfrm>
          <a:prstGeom prst="rect">
            <a:avLst/>
          </a:prstGeom>
        </p:spPr>
      </p:pic>
    </p:spTree>
    <p:extLst>
      <p:ext uri="{BB962C8B-B14F-4D97-AF65-F5344CB8AC3E}">
        <p14:creationId xmlns:p14="http://schemas.microsoft.com/office/powerpoint/2010/main" val="76437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D9A1-B20A-5D64-D6EB-B8B3B634DD97}"/>
              </a:ext>
            </a:extLst>
          </p:cNvPr>
          <p:cNvSpPr>
            <a:spLocks noGrp="1"/>
          </p:cNvSpPr>
          <p:nvPr>
            <p:ph type="title" idx="4294967295"/>
          </p:nvPr>
        </p:nvSpPr>
        <p:spPr>
          <a:xfrm>
            <a:off x="1463939" y="489487"/>
            <a:ext cx="9839325" cy="920214"/>
          </a:xfrm>
        </p:spPr>
        <p:txBody>
          <a:bodyPr vert="horz" lIns="91440" tIns="45720" rIns="91440" bIns="45720" rtlCol="0" anchor="t">
            <a:normAutofit fontScale="90000"/>
          </a:bodyPr>
          <a:lstStyle/>
          <a:p>
            <a:pPr>
              <a:lnSpc>
                <a:spcPct val="90000"/>
              </a:lnSpc>
            </a:pPr>
            <a:r>
              <a:rPr lang="en-US" sz="4400" dirty="0">
                <a:solidFill>
                  <a:srgbClr val="FFFF00"/>
                </a:solidFill>
              </a:rPr>
              <a:t>The Triumph of Stealthy Influence </a:t>
            </a:r>
            <a:br>
              <a:rPr lang="en-US" sz="4400" dirty="0"/>
            </a:br>
            <a:endParaRPr lang="en-US" sz="4400" dirty="0"/>
          </a:p>
        </p:txBody>
      </p:sp>
      <p:sp>
        <p:nvSpPr>
          <p:cNvPr id="3" name="Content Placeholder 2">
            <a:extLst>
              <a:ext uri="{FF2B5EF4-FFF2-40B4-BE49-F238E27FC236}">
                <a16:creationId xmlns:a16="http://schemas.microsoft.com/office/drawing/2014/main" id="{A00D3886-F61D-63D9-0404-049159A71EFA}"/>
              </a:ext>
            </a:extLst>
          </p:cNvPr>
          <p:cNvSpPr>
            <a:spLocks noGrp="1"/>
          </p:cNvSpPr>
          <p:nvPr>
            <p:ph idx="4294967295"/>
          </p:nvPr>
        </p:nvSpPr>
        <p:spPr>
          <a:xfrm>
            <a:off x="224012" y="1802549"/>
            <a:ext cx="5950017" cy="3810000"/>
          </a:xfrm>
        </p:spPr>
        <p:txBody>
          <a:bodyPr vert="horz" lIns="91440" tIns="45720" rIns="91440" bIns="45720" rtlCol="0">
            <a:normAutofit/>
          </a:bodyPr>
          <a:lstStyle/>
          <a:p>
            <a:r>
              <a:rPr lang="en-US" sz="2800" dirty="0"/>
              <a:t>Stealthy influence techniques</a:t>
            </a:r>
          </a:p>
          <a:p>
            <a:pPr lvl="1"/>
            <a:r>
              <a:rPr lang="en-US" sz="2400" dirty="0"/>
              <a:t>Marker trading (influence credits)</a:t>
            </a:r>
          </a:p>
          <a:p>
            <a:pPr lvl="1"/>
            <a:r>
              <a:rPr lang="en-US" sz="2400" dirty="0"/>
              <a:t>Deferred benefits</a:t>
            </a:r>
          </a:p>
          <a:p>
            <a:pPr lvl="1"/>
            <a:r>
              <a:rPr lang="en-US" sz="2400" dirty="0"/>
              <a:t>Cut-outs (</a:t>
            </a:r>
            <a:r>
              <a:rPr lang="en-US" sz="2400"/>
              <a:t>use of intermediaries</a:t>
            </a:r>
            <a:r>
              <a:rPr lang="en-US" sz="2400" dirty="0"/>
              <a:t>)</a:t>
            </a:r>
          </a:p>
          <a:p>
            <a:pPr lvl="1"/>
            <a:r>
              <a:rPr lang="en-US" sz="2400" dirty="0"/>
              <a:t>Revolving door careers</a:t>
            </a:r>
          </a:p>
          <a:p>
            <a:pPr lvl="1"/>
            <a:r>
              <a:rPr lang="en-US" sz="2400" dirty="0"/>
              <a:t>Nepotism</a:t>
            </a:r>
          </a:p>
        </p:txBody>
      </p:sp>
      <p:pic>
        <p:nvPicPr>
          <p:cNvPr id="5" name="Picture 4">
            <a:extLst>
              <a:ext uri="{FF2B5EF4-FFF2-40B4-BE49-F238E27FC236}">
                <a16:creationId xmlns:a16="http://schemas.microsoft.com/office/drawing/2014/main" id="{CBE81FC7-5D77-F3E3-843A-70EFB9B20DB1}"/>
              </a:ext>
            </a:extLst>
          </p:cNvPr>
          <p:cNvPicPr>
            <a:picLocks noChangeAspect="1"/>
          </p:cNvPicPr>
          <p:nvPr/>
        </p:nvPicPr>
        <p:blipFill rotWithShape="1">
          <a:blip r:embed="rId4"/>
          <a:srcRect l="5416" r="12303" b="-1"/>
          <a:stretch/>
        </p:blipFill>
        <p:spPr>
          <a:xfrm>
            <a:off x="6415065" y="1843088"/>
            <a:ext cx="5129234" cy="4176712"/>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512890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0777-8611-3301-D842-03B61409BF22}"/>
              </a:ext>
            </a:extLst>
          </p:cNvPr>
          <p:cNvSpPr>
            <a:spLocks noGrp="1"/>
          </p:cNvSpPr>
          <p:nvPr>
            <p:ph type="title" idx="4294967295"/>
          </p:nvPr>
        </p:nvSpPr>
        <p:spPr>
          <a:xfrm>
            <a:off x="770258" y="290513"/>
            <a:ext cx="11421742" cy="1401762"/>
          </a:xfrm>
        </p:spPr>
        <p:txBody>
          <a:bodyPr/>
          <a:lstStyle/>
          <a:p>
            <a:r>
              <a:rPr lang="en-US" dirty="0">
                <a:solidFill>
                  <a:srgbClr val="FFFF00"/>
                </a:solidFill>
              </a:rPr>
              <a:t>A Small Sample of the Blob’s Influence Network: The Kagan Clan</a:t>
            </a:r>
          </a:p>
        </p:txBody>
      </p:sp>
      <p:pic>
        <p:nvPicPr>
          <p:cNvPr id="5" name="Picture 4" descr="Graphical user interface, application, Teams&#10;&#10;Description automatically generated">
            <a:extLst>
              <a:ext uri="{FF2B5EF4-FFF2-40B4-BE49-F238E27FC236}">
                <a16:creationId xmlns:a16="http://schemas.microsoft.com/office/drawing/2014/main" id="{B848E103-8DBB-F8E5-F167-0701EA149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050" y="1917700"/>
            <a:ext cx="8636000" cy="4318000"/>
          </a:xfrm>
          <a:prstGeom prst="rect">
            <a:avLst/>
          </a:prstGeom>
        </p:spPr>
      </p:pic>
    </p:spTree>
    <p:extLst>
      <p:ext uri="{BB962C8B-B14F-4D97-AF65-F5344CB8AC3E}">
        <p14:creationId xmlns:p14="http://schemas.microsoft.com/office/powerpoint/2010/main" val="324928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4B9A-69DB-EB09-963C-BE321742EFED}"/>
              </a:ext>
            </a:extLst>
          </p:cNvPr>
          <p:cNvSpPr>
            <a:spLocks noGrp="1"/>
          </p:cNvSpPr>
          <p:nvPr>
            <p:ph type="title" idx="4294967295"/>
          </p:nvPr>
        </p:nvSpPr>
        <p:spPr>
          <a:xfrm>
            <a:off x="1315295" y="51543"/>
            <a:ext cx="9404350" cy="862012"/>
          </a:xfrm>
        </p:spPr>
        <p:txBody>
          <a:bodyPr/>
          <a:lstStyle/>
          <a:p>
            <a:r>
              <a:rPr lang="en-US" dirty="0">
                <a:solidFill>
                  <a:srgbClr val="FFFF00"/>
                </a:solidFill>
              </a:rPr>
              <a:t>A Rare Stealth Corruption Failure</a:t>
            </a:r>
            <a:br>
              <a:rPr lang="en-US" dirty="0">
                <a:solidFill>
                  <a:srgbClr val="FFFF00"/>
                </a:solidFill>
              </a:rPr>
            </a:br>
            <a:r>
              <a:rPr lang="en-US" dirty="0">
                <a:solidFill>
                  <a:srgbClr val="FFFF00"/>
                </a:solidFill>
              </a:rPr>
              <a:t>The U.S. Aerial Tanker Saga – Part I</a:t>
            </a:r>
          </a:p>
        </p:txBody>
      </p:sp>
      <p:pic>
        <p:nvPicPr>
          <p:cNvPr id="5" name="Picture 4" descr="A person wearing glasses&#10;&#10;Description automatically generated with low confidence">
            <a:extLst>
              <a:ext uri="{FF2B5EF4-FFF2-40B4-BE49-F238E27FC236}">
                <a16:creationId xmlns:a16="http://schemas.microsoft.com/office/drawing/2014/main" id="{A96E5E7B-B036-3A56-2E91-D71B97A44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858" y="1986945"/>
            <a:ext cx="2933700" cy="3838575"/>
          </a:xfrm>
          <a:prstGeom prst="rect">
            <a:avLst/>
          </a:prstGeom>
        </p:spPr>
      </p:pic>
      <p:sp>
        <p:nvSpPr>
          <p:cNvPr id="6" name="TextBox 5">
            <a:extLst>
              <a:ext uri="{FF2B5EF4-FFF2-40B4-BE49-F238E27FC236}">
                <a16:creationId xmlns:a16="http://schemas.microsoft.com/office/drawing/2014/main" id="{B14DE773-F2DC-A0A2-C3D3-E0966A267353}"/>
              </a:ext>
            </a:extLst>
          </p:cNvPr>
          <p:cNvSpPr txBox="1"/>
          <p:nvPr/>
        </p:nvSpPr>
        <p:spPr>
          <a:xfrm>
            <a:off x="617107" y="1400905"/>
            <a:ext cx="8382751" cy="6258123"/>
          </a:xfrm>
          <a:prstGeom prst="rect">
            <a:avLst/>
          </a:prstGeom>
          <a:noFill/>
        </p:spPr>
        <p:txBody>
          <a:bodyPr wrap="square" rtlCol="0">
            <a:spAutoFit/>
          </a:bodyPr>
          <a:lstStyle/>
          <a:p>
            <a:pPr marL="342900" indent="-342900" defTabSz="457200">
              <a:spcBef>
                <a:spcPts val="1000"/>
              </a:spcBef>
              <a:buClr>
                <a:srgbClr val="1E5155">
                  <a:lumMod val="40000"/>
                  <a:lumOff val="60000"/>
                </a:srgbClr>
              </a:buClr>
              <a:buSzPct val="80000"/>
              <a:buFont typeface="Wingdings 3" charset="2"/>
              <a:buChar char=""/>
              <a:defRPr/>
            </a:pPr>
            <a:r>
              <a:rPr lang="en-US" sz="2400" dirty="0"/>
              <a:t>U.S. establishes requirement to replace aerial tanker fleet (2000)</a:t>
            </a:r>
          </a:p>
          <a:p>
            <a:pPr marL="342900" indent="-342900" defTabSz="457200">
              <a:spcBef>
                <a:spcPts val="1000"/>
              </a:spcBef>
              <a:buClr>
                <a:srgbClr val="1E5155">
                  <a:lumMod val="40000"/>
                  <a:lumOff val="60000"/>
                </a:srgbClr>
              </a:buClr>
              <a:buSzPct val="80000"/>
              <a:buFont typeface="Wingdings 3" charset="2"/>
              <a:buChar char=""/>
              <a:defRPr/>
            </a:pPr>
            <a:r>
              <a:rPr lang="en-US" sz="2400" dirty="0"/>
              <a:t>Boeing proposes costly lease deal for tankers</a:t>
            </a:r>
          </a:p>
          <a:p>
            <a:pPr marL="342900" indent="-342900" defTabSz="457200">
              <a:spcBef>
                <a:spcPts val="1000"/>
              </a:spcBef>
              <a:buClr>
                <a:srgbClr val="1E5155">
                  <a:lumMod val="40000"/>
                  <a:lumOff val="60000"/>
                </a:srgbClr>
              </a:buClr>
              <a:buSzPct val="80000"/>
              <a:buFont typeface="Wingdings 3" charset="2"/>
              <a:buChar char=""/>
              <a:defRPr/>
            </a:pPr>
            <a:r>
              <a:rPr lang="en-US" sz="2400" dirty="0"/>
              <a:t>Lease deal supported by Darleen </a:t>
            </a:r>
            <a:r>
              <a:rPr lang="en-US" sz="2400" dirty="0" err="1"/>
              <a:t>Druyun</a:t>
            </a:r>
            <a:r>
              <a:rPr lang="en-US" sz="2400" dirty="0"/>
              <a:t>, Air Force Undersecretary for procurement (2002)</a:t>
            </a:r>
          </a:p>
          <a:p>
            <a:pPr marL="342900" indent="-342900" defTabSz="457200">
              <a:spcBef>
                <a:spcPts val="1000"/>
              </a:spcBef>
              <a:buClr>
                <a:srgbClr val="1E5155">
                  <a:lumMod val="40000"/>
                  <a:lumOff val="60000"/>
                </a:srgbClr>
              </a:buClr>
              <a:buSzPct val="80000"/>
              <a:buFont typeface="Wingdings 3" charset="2"/>
              <a:buChar char=""/>
              <a:defRPr/>
            </a:pPr>
            <a:r>
              <a:rPr lang="en-US" sz="2400" dirty="0" err="1"/>
              <a:t>Druyun</a:t>
            </a:r>
            <a:r>
              <a:rPr lang="en-US" sz="2400" dirty="0"/>
              <a:t> takes job at Boeing with $250,000 annual salary and $50,000 signing bonus (2003)</a:t>
            </a:r>
          </a:p>
          <a:p>
            <a:pPr marL="342900" indent="-342900" defTabSz="457200">
              <a:spcBef>
                <a:spcPts val="1000"/>
              </a:spcBef>
              <a:buClr>
                <a:srgbClr val="1E5155">
                  <a:lumMod val="40000"/>
                  <a:lumOff val="60000"/>
                </a:srgbClr>
              </a:buClr>
              <a:buSzPct val="80000"/>
              <a:buFont typeface="Wingdings 3" charset="2"/>
              <a:buChar char=""/>
              <a:defRPr/>
            </a:pPr>
            <a:r>
              <a:rPr lang="en-US" sz="2400" dirty="0" err="1"/>
              <a:t>Druyan</a:t>
            </a:r>
            <a:r>
              <a:rPr lang="en-US" sz="2400" dirty="0"/>
              <a:t> convicted of conspiring with Boeing and sentenced to 9 months (2004)</a:t>
            </a:r>
          </a:p>
          <a:p>
            <a:pPr marL="800100" lvl="1" indent="-342900" defTabSz="457200">
              <a:spcBef>
                <a:spcPts val="1000"/>
              </a:spcBef>
              <a:buClr>
                <a:srgbClr val="1E5155">
                  <a:lumMod val="40000"/>
                  <a:lumOff val="60000"/>
                </a:srgbClr>
              </a:buClr>
              <a:buSzPct val="80000"/>
              <a:buFont typeface="Wingdings 3" charset="2"/>
              <a:buChar char=""/>
              <a:defRPr/>
            </a:pPr>
            <a:r>
              <a:rPr lang="en-US" sz="2400" dirty="0"/>
              <a:t>Boeing CFO, Michael Sears fired (2005)</a:t>
            </a:r>
          </a:p>
          <a:p>
            <a:pPr marL="800100" lvl="1" indent="-342900" defTabSz="457200">
              <a:spcBef>
                <a:spcPts val="1000"/>
              </a:spcBef>
              <a:buClr>
                <a:srgbClr val="1E5155">
                  <a:lumMod val="40000"/>
                  <a:lumOff val="60000"/>
                </a:srgbClr>
              </a:buClr>
              <a:buSzPct val="80000"/>
              <a:buFont typeface="Wingdings 3" charset="2"/>
              <a:buChar char=""/>
              <a:defRPr/>
            </a:pPr>
            <a:r>
              <a:rPr lang="en-US" sz="2400" dirty="0"/>
              <a:t>Boeing CEO, Phil Condit resigns (2005)</a:t>
            </a:r>
          </a:p>
          <a:p>
            <a:pPr marL="800100" lvl="1" indent="-342900" defTabSz="457200">
              <a:spcBef>
                <a:spcPts val="1000"/>
              </a:spcBef>
              <a:buClr>
                <a:srgbClr val="1E5155">
                  <a:lumMod val="40000"/>
                  <a:lumOff val="60000"/>
                </a:srgbClr>
              </a:buClr>
              <a:buSzPct val="80000"/>
              <a:buFont typeface="Wingdings 3" charset="2"/>
              <a:buChar char=""/>
              <a:defRPr/>
            </a:pPr>
            <a:endParaRPr lang="en-US" sz="2800" dirty="0"/>
          </a:p>
          <a:p>
            <a:pPr marL="800100" lvl="1" indent="-342900" defTabSz="457200">
              <a:spcBef>
                <a:spcPts val="1000"/>
              </a:spcBef>
              <a:buClr>
                <a:srgbClr val="1E5155">
                  <a:lumMod val="40000"/>
                  <a:lumOff val="60000"/>
                </a:srgbClr>
              </a:buClr>
              <a:buSzPct val="80000"/>
              <a:buFont typeface="Wingdings 3" charset="2"/>
              <a:buChar char=""/>
              <a:defRPr/>
            </a:pPr>
            <a:endParaRPr lang="en-US" sz="2400" dirty="0"/>
          </a:p>
          <a:p>
            <a:endParaRPr lang="en-US" sz="2000" dirty="0"/>
          </a:p>
        </p:txBody>
      </p:sp>
      <p:sp>
        <p:nvSpPr>
          <p:cNvPr id="3" name="TextBox 2">
            <a:extLst>
              <a:ext uri="{FF2B5EF4-FFF2-40B4-BE49-F238E27FC236}">
                <a16:creationId xmlns:a16="http://schemas.microsoft.com/office/drawing/2014/main" id="{292D7776-F6EF-802F-960C-31BF5AF5D1F1}"/>
              </a:ext>
            </a:extLst>
          </p:cNvPr>
          <p:cNvSpPr txBox="1"/>
          <p:nvPr/>
        </p:nvSpPr>
        <p:spPr>
          <a:xfrm>
            <a:off x="9519211" y="5883165"/>
            <a:ext cx="2878103" cy="646331"/>
          </a:xfrm>
          <a:prstGeom prst="rect">
            <a:avLst/>
          </a:prstGeom>
          <a:noFill/>
        </p:spPr>
        <p:txBody>
          <a:bodyPr wrap="square" rtlCol="0">
            <a:spAutoFit/>
          </a:bodyPr>
          <a:lstStyle/>
          <a:p>
            <a:r>
              <a:rPr lang="en-US" dirty="0"/>
              <a:t>Darleen </a:t>
            </a:r>
            <a:r>
              <a:rPr lang="en-US" dirty="0" err="1"/>
              <a:t>Druyun</a:t>
            </a:r>
            <a:endParaRPr lang="en-US" dirty="0"/>
          </a:p>
          <a:p>
            <a:endParaRPr lang="en-US" dirty="0"/>
          </a:p>
        </p:txBody>
      </p:sp>
    </p:spTree>
    <p:extLst>
      <p:ext uri="{BB962C8B-B14F-4D97-AF65-F5344CB8AC3E}">
        <p14:creationId xmlns:p14="http://schemas.microsoft.com/office/powerpoint/2010/main" val="1226252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9AF3-BF6F-D719-763E-CBE38843966D}"/>
              </a:ext>
            </a:extLst>
          </p:cNvPr>
          <p:cNvSpPr>
            <a:spLocks noGrp="1"/>
          </p:cNvSpPr>
          <p:nvPr>
            <p:ph type="title" idx="4294967295"/>
          </p:nvPr>
        </p:nvSpPr>
        <p:spPr>
          <a:xfrm>
            <a:off x="1393825" y="0"/>
            <a:ext cx="9404350" cy="1400175"/>
          </a:xfrm>
        </p:spPr>
        <p:txBody>
          <a:bodyPr/>
          <a:lstStyle/>
          <a:p>
            <a:r>
              <a:rPr lang="en-US" dirty="0">
                <a:solidFill>
                  <a:srgbClr val="FFFF00"/>
                </a:solidFill>
              </a:rPr>
              <a:t>Boeing Wins the Long Game:</a:t>
            </a:r>
            <a:br>
              <a:rPr lang="en-US" dirty="0">
                <a:solidFill>
                  <a:srgbClr val="FFFF00"/>
                </a:solidFill>
              </a:rPr>
            </a:br>
            <a:r>
              <a:rPr lang="en-US" dirty="0">
                <a:solidFill>
                  <a:srgbClr val="FFFF00"/>
                </a:solidFill>
              </a:rPr>
              <a:t>The U.S. Aerial Tanker saga – Part II </a:t>
            </a:r>
          </a:p>
        </p:txBody>
      </p:sp>
      <p:sp>
        <p:nvSpPr>
          <p:cNvPr id="3" name="Content Placeholder 2">
            <a:extLst>
              <a:ext uri="{FF2B5EF4-FFF2-40B4-BE49-F238E27FC236}">
                <a16:creationId xmlns:a16="http://schemas.microsoft.com/office/drawing/2014/main" id="{B1960D14-8DA6-581E-F36F-7DC22AA87C03}"/>
              </a:ext>
            </a:extLst>
          </p:cNvPr>
          <p:cNvSpPr>
            <a:spLocks noGrp="1"/>
          </p:cNvSpPr>
          <p:nvPr>
            <p:ph idx="4294967295"/>
          </p:nvPr>
        </p:nvSpPr>
        <p:spPr>
          <a:xfrm>
            <a:off x="653143" y="1364842"/>
            <a:ext cx="8125998" cy="5369285"/>
          </a:xfrm>
        </p:spPr>
        <p:txBody>
          <a:bodyPr>
            <a:normAutofit fontScale="62500" lnSpcReduction="20000"/>
          </a:bodyPr>
          <a:lstStyle/>
          <a:p>
            <a:endParaRPr lang="en-US" sz="2400" dirty="0"/>
          </a:p>
          <a:p>
            <a:r>
              <a:rPr lang="en-US" sz="3300" dirty="0"/>
              <a:t>2006 Air Force cancels Boeing tanker contract</a:t>
            </a:r>
          </a:p>
          <a:p>
            <a:r>
              <a:rPr lang="en-US" sz="3300" dirty="0"/>
              <a:t>2008 U.S. awards new tanker aircraft contract to Airbus/Northrup Grumman</a:t>
            </a:r>
          </a:p>
          <a:p>
            <a:r>
              <a:rPr lang="en-US" sz="3300" dirty="0"/>
              <a:t>Boeing protests contract award and wins rebid decision</a:t>
            </a:r>
          </a:p>
          <a:p>
            <a:r>
              <a:rPr lang="en-US" sz="3300" dirty="0"/>
              <a:t>2008 U.S. Air Force reopens tanker contract competition</a:t>
            </a:r>
          </a:p>
          <a:p>
            <a:r>
              <a:rPr lang="en-US" sz="3300" dirty="0"/>
              <a:t>2011 Boeing wins tanker contract</a:t>
            </a:r>
          </a:p>
          <a:p>
            <a:r>
              <a:rPr lang="en-US" sz="3300" dirty="0"/>
              <a:t>2014 Boeing KC-46 makes first test flight, problems found</a:t>
            </a:r>
          </a:p>
          <a:p>
            <a:r>
              <a:rPr lang="en-US" sz="3300" dirty="0"/>
              <a:t>2019 First KC-46 deliveries to USAF, continuing problems reported</a:t>
            </a:r>
          </a:p>
          <a:p>
            <a:r>
              <a:rPr lang="en-US" sz="3300" dirty="0"/>
              <a:t>2022 KC-46 still not fully mission capable because of unresolved problems with refueling system</a:t>
            </a:r>
          </a:p>
          <a:p>
            <a:r>
              <a:rPr lang="en-US" sz="3300" dirty="0"/>
              <a:t>Total estimated KC-46 program cost: $</a:t>
            </a:r>
            <a:r>
              <a:rPr lang="en-US" sz="3300" b="1" i="1" dirty="0">
                <a:solidFill>
                  <a:srgbClr val="FFFF00"/>
                </a:solidFill>
              </a:rPr>
              <a:t>43 Billion</a:t>
            </a:r>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8DC27079-FCF4-0BD7-29D5-7A368A5C2828}"/>
              </a:ext>
            </a:extLst>
          </p:cNvPr>
          <p:cNvPicPr>
            <a:picLocks noChangeAspect="1"/>
          </p:cNvPicPr>
          <p:nvPr/>
        </p:nvPicPr>
        <p:blipFill>
          <a:blip r:embed="rId3"/>
          <a:stretch>
            <a:fillRect/>
          </a:stretch>
        </p:blipFill>
        <p:spPr>
          <a:xfrm>
            <a:off x="8460586" y="1959430"/>
            <a:ext cx="3572618" cy="3426654"/>
          </a:xfrm>
          <a:prstGeom prst="rect">
            <a:avLst/>
          </a:prstGeom>
        </p:spPr>
      </p:pic>
    </p:spTree>
    <p:extLst>
      <p:ext uri="{BB962C8B-B14F-4D97-AF65-F5344CB8AC3E}">
        <p14:creationId xmlns:p14="http://schemas.microsoft.com/office/powerpoint/2010/main" val="114994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10ED6-EC26-4606-A75E-08741F6C2E40}"/>
              </a:ext>
            </a:extLst>
          </p:cNvPr>
          <p:cNvPicPr>
            <a:picLocks noChangeAspect="1"/>
          </p:cNvPicPr>
          <p:nvPr/>
        </p:nvPicPr>
        <p:blipFill>
          <a:blip r:embed="rId2"/>
          <a:stretch>
            <a:fillRect/>
          </a:stretch>
        </p:blipFill>
        <p:spPr>
          <a:xfrm>
            <a:off x="6173590" y="1280374"/>
            <a:ext cx="5450557" cy="3638246"/>
          </a:xfrm>
          <a:prstGeom prst="rect">
            <a:avLst/>
          </a:prstGeom>
          <a:effectLst/>
        </p:spPr>
      </p:pic>
      <p:sp>
        <p:nvSpPr>
          <p:cNvPr id="5" name="Title 1">
            <a:extLst>
              <a:ext uri="{FF2B5EF4-FFF2-40B4-BE49-F238E27FC236}">
                <a16:creationId xmlns:a16="http://schemas.microsoft.com/office/drawing/2014/main" id="{D8154167-2E61-4FAD-969A-E49563A3CF73}"/>
              </a:ext>
            </a:extLst>
          </p:cNvPr>
          <p:cNvSpPr txBox="1">
            <a:spLocks/>
          </p:cNvSpPr>
          <p:nvPr/>
        </p:nvSpPr>
        <p:spPr>
          <a:xfrm>
            <a:off x="2457744" y="93376"/>
            <a:ext cx="9358445" cy="817666"/>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4800" dirty="0">
                <a:solidFill>
                  <a:srgbClr val="FFFF00"/>
                </a:solidFill>
              </a:rPr>
              <a:t>The Revolving Door Spins</a:t>
            </a:r>
          </a:p>
        </p:txBody>
      </p:sp>
      <p:pic>
        <p:nvPicPr>
          <p:cNvPr id="6" name="Picture 5">
            <a:extLst>
              <a:ext uri="{FF2B5EF4-FFF2-40B4-BE49-F238E27FC236}">
                <a16:creationId xmlns:a16="http://schemas.microsoft.com/office/drawing/2014/main" id="{EF35B366-12CA-4E84-9A85-731BC6CF453E}"/>
              </a:ext>
            </a:extLst>
          </p:cNvPr>
          <p:cNvPicPr>
            <a:picLocks noChangeAspect="1"/>
          </p:cNvPicPr>
          <p:nvPr/>
        </p:nvPicPr>
        <p:blipFill>
          <a:blip r:embed="rId3"/>
          <a:stretch>
            <a:fillRect/>
          </a:stretch>
        </p:blipFill>
        <p:spPr>
          <a:xfrm>
            <a:off x="943873" y="1232750"/>
            <a:ext cx="4705498" cy="5100918"/>
          </a:xfrm>
          <a:prstGeom prst="rect">
            <a:avLst/>
          </a:prstGeom>
        </p:spPr>
      </p:pic>
      <p:sp>
        <p:nvSpPr>
          <p:cNvPr id="7" name="Oval 6">
            <a:extLst>
              <a:ext uri="{FF2B5EF4-FFF2-40B4-BE49-F238E27FC236}">
                <a16:creationId xmlns:a16="http://schemas.microsoft.com/office/drawing/2014/main" id="{797FE4B3-FC0B-4090-9443-EB938718390D}"/>
              </a:ext>
            </a:extLst>
          </p:cNvPr>
          <p:cNvSpPr/>
          <p:nvPr/>
        </p:nvSpPr>
        <p:spPr>
          <a:xfrm>
            <a:off x="3209365" y="2979594"/>
            <a:ext cx="977153" cy="21067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4A8617-1124-4510-B8B2-D266A1E5D06F}"/>
              </a:ext>
            </a:extLst>
          </p:cNvPr>
          <p:cNvSpPr txBox="1"/>
          <p:nvPr/>
        </p:nvSpPr>
        <p:spPr>
          <a:xfrm>
            <a:off x="2788920" y="868103"/>
            <a:ext cx="697627" cy="369332"/>
          </a:xfrm>
          <a:prstGeom prst="rect">
            <a:avLst/>
          </a:prstGeom>
          <a:noFill/>
        </p:spPr>
        <p:txBody>
          <a:bodyPr wrap="none" rtlCol="0">
            <a:spAutoFit/>
          </a:bodyPr>
          <a:lstStyle/>
          <a:p>
            <a:r>
              <a:rPr lang="en-US" dirty="0"/>
              <a:t>2019</a:t>
            </a:r>
          </a:p>
        </p:txBody>
      </p:sp>
      <p:sp>
        <p:nvSpPr>
          <p:cNvPr id="10" name="TextBox 9">
            <a:extLst>
              <a:ext uri="{FF2B5EF4-FFF2-40B4-BE49-F238E27FC236}">
                <a16:creationId xmlns:a16="http://schemas.microsoft.com/office/drawing/2014/main" id="{D9FFA912-2A41-412F-8D31-274B24630A9C}"/>
              </a:ext>
            </a:extLst>
          </p:cNvPr>
          <p:cNvSpPr txBox="1"/>
          <p:nvPr/>
        </p:nvSpPr>
        <p:spPr>
          <a:xfrm>
            <a:off x="8550054" y="911042"/>
            <a:ext cx="697627" cy="369332"/>
          </a:xfrm>
          <a:prstGeom prst="rect">
            <a:avLst/>
          </a:prstGeom>
          <a:noFill/>
        </p:spPr>
        <p:txBody>
          <a:bodyPr wrap="none" rtlCol="0">
            <a:spAutoFit/>
          </a:bodyPr>
          <a:lstStyle/>
          <a:p>
            <a:r>
              <a:rPr lang="en-US" dirty="0"/>
              <a:t>2021</a:t>
            </a:r>
          </a:p>
        </p:txBody>
      </p:sp>
      <p:sp>
        <p:nvSpPr>
          <p:cNvPr id="11" name="TextBox 10">
            <a:extLst>
              <a:ext uri="{FF2B5EF4-FFF2-40B4-BE49-F238E27FC236}">
                <a16:creationId xmlns:a16="http://schemas.microsoft.com/office/drawing/2014/main" id="{66E0389F-5CD7-4333-9C00-3BF434C79E68}"/>
              </a:ext>
            </a:extLst>
          </p:cNvPr>
          <p:cNvSpPr txBox="1"/>
          <p:nvPr/>
        </p:nvSpPr>
        <p:spPr>
          <a:xfrm>
            <a:off x="6096000" y="5118019"/>
            <a:ext cx="5660513" cy="1646605"/>
          </a:xfrm>
          <a:prstGeom prst="rect">
            <a:avLst/>
          </a:prstGeom>
          <a:noFill/>
        </p:spPr>
        <p:txBody>
          <a:bodyPr wrap="square" rtlCol="0">
            <a:spAutoFit/>
          </a:bodyPr>
          <a:lstStyle/>
          <a:p>
            <a:r>
              <a:rPr lang="en-US" dirty="0">
                <a:solidFill>
                  <a:srgbClr val="FFFF00"/>
                </a:solidFill>
              </a:rPr>
              <a:t>Mark Esper worked as vice president of governmental relations for Raytheon from 2010 to 2017.</a:t>
            </a:r>
          </a:p>
          <a:p>
            <a:endParaRPr lang="en-US" sz="1100" dirty="0">
              <a:solidFill>
                <a:srgbClr val="FFFF00"/>
              </a:solidFill>
            </a:endParaRPr>
          </a:p>
          <a:p>
            <a:r>
              <a:rPr lang="en-US" dirty="0">
                <a:solidFill>
                  <a:srgbClr val="FFFF00"/>
                </a:solidFill>
              </a:rPr>
              <a:t>Lloyd Austin was a member of the Raytheon board of directors from 2016 to 2021.</a:t>
            </a:r>
          </a:p>
        </p:txBody>
      </p:sp>
    </p:spTree>
    <p:extLst>
      <p:ext uri="{BB962C8B-B14F-4D97-AF65-F5344CB8AC3E}">
        <p14:creationId xmlns:p14="http://schemas.microsoft.com/office/powerpoint/2010/main" val="397107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F520-B7CA-FC8F-345C-9E4E2A234E00}"/>
              </a:ext>
            </a:extLst>
          </p:cNvPr>
          <p:cNvSpPr>
            <a:spLocks noGrp="1"/>
          </p:cNvSpPr>
          <p:nvPr>
            <p:ph type="title" idx="4294967295"/>
          </p:nvPr>
        </p:nvSpPr>
        <p:spPr>
          <a:xfrm>
            <a:off x="585577" y="135469"/>
            <a:ext cx="9404350" cy="1400175"/>
          </a:xfrm>
        </p:spPr>
        <p:txBody>
          <a:bodyPr/>
          <a:lstStyle/>
          <a:p>
            <a:r>
              <a:rPr lang="en-US" dirty="0">
                <a:solidFill>
                  <a:srgbClr val="FFFF00"/>
                </a:solidFill>
              </a:rPr>
              <a:t>The Latest Blob Embarrassment:</a:t>
            </a:r>
            <a:br>
              <a:rPr lang="en-US" dirty="0">
                <a:solidFill>
                  <a:srgbClr val="FFFF00"/>
                </a:solidFill>
              </a:rPr>
            </a:br>
            <a:r>
              <a:rPr lang="en-US" dirty="0">
                <a:solidFill>
                  <a:srgbClr val="FFFF00"/>
                </a:solidFill>
              </a:rPr>
              <a:t>Brookings Head Resigns</a:t>
            </a:r>
          </a:p>
        </p:txBody>
      </p:sp>
      <p:pic>
        <p:nvPicPr>
          <p:cNvPr id="5" name="Picture 4">
            <a:extLst>
              <a:ext uri="{FF2B5EF4-FFF2-40B4-BE49-F238E27FC236}">
                <a16:creationId xmlns:a16="http://schemas.microsoft.com/office/drawing/2014/main" id="{62256F76-2ADB-FB65-D04B-75E4F26B330A}"/>
              </a:ext>
            </a:extLst>
          </p:cNvPr>
          <p:cNvPicPr>
            <a:picLocks noChangeAspect="1"/>
          </p:cNvPicPr>
          <p:nvPr/>
        </p:nvPicPr>
        <p:blipFill>
          <a:blip r:embed="rId2"/>
          <a:stretch>
            <a:fillRect/>
          </a:stretch>
        </p:blipFill>
        <p:spPr>
          <a:xfrm>
            <a:off x="7024001" y="1009158"/>
            <a:ext cx="4904839" cy="5186386"/>
          </a:xfrm>
          <a:prstGeom prst="rect">
            <a:avLst/>
          </a:prstGeom>
        </p:spPr>
      </p:pic>
      <p:sp>
        <p:nvSpPr>
          <p:cNvPr id="6" name="TextBox 5">
            <a:extLst>
              <a:ext uri="{FF2B5EF4-FFF2-40B4-BE49-F238E27FC236}">
                <a16:creationId xmlns:a16="http://schemas.microsoft.com/office/drawing/2014/main" id="{004AD440-131C-4BE9-96BB-80DB53E06590}"/>
              </a:ext>
            </a:extLst>
          </p:cNvPr>
          <p:cNvSpPr txBox="1"/>
          <p:nvPr/>
        </p:nvSpPr>
        <p:spPr>
          <a:xfrm>
            <a:off x="585577" y="1595021"/>
            <a:ext cx="625215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Typical Blob career progression: from military, to lobbying, to think tank</a:t>
            </a:r>
          </a:p>
          <a:p>
            <a:pPr marL="742950" lvl="1" indent="-285750">
              <a:buFont typeface="Arial" panose="020B0604020202020204" pitchFamily="34" charset="0"/>
              <a:buChar char="•"/>
            </a:pPr>
            <a:r>
              <a:rPr lang="en-US" sz="2400" dirty="0"/>
              <a:t>Allen retires as four-star general</a:t>
            </a:r>
          </a:p>
          <a:p>
            <a:pPr marL="742950" lvl="1" indent="-285750">
              <a:buFont typeface="Arial" panose="020B0604020202020204" pitchFamily="34" charset="0"/>
              <a:buChar char="•"/>
            </a:pPr>
            <a:r>
              <a:rPr lang="en-US" sz="2400" dirty="0"/>
              <a:t>Under investigation for illegal lobbying for government of Qatar</a:t>
            </a:r>
          </a:p>
          <a:p>
            <a:pPr marL="742950" lvl="1" indent="-285750">
              <a:buFont typeface="Arial" panose="020B0604020202020204" pitchFamily="34" charset="0"/>
              <a:buChar char="•"/>
            </a:pPr>
            <a:r>
              <a:rPr lang="en-US" sz="2400" dirty="0"/>
              <a:t>Appointed head of “independent” Brookings Institution think tank</a:t>
            </a:r>
          </a:p>
          <a:p>
            <a:pPr marL="742950" lvl="1" indent="-285750">
              <a:buFont typeface="Arial" panose="020B0604020202020204" pitchFamily="34" charset="0"/>
              <a:buChar char="•"/>
            </a:pPr>
            <a:r>
              <a:rPr lang="en-US" sz="2400" dirty="0"/>
              <a:t>Resigns after disclosure of investigation</a:t>
            </a:r>
          </a:p>
        </p:txBody>
      </p:sp>
      <p:sp>
        <p:nvSpPr>
          <p:cNvPr id="7" name="TextBox 6">
            <a:extLst>
              <a:ext uri="{FF2B5EF4-FFF2-40B4-BE49-F238E27FC236}">
                <a16:creationId xmlns:a16="http://schemas.microsoft.com/office/drawing/2014/main" id="{501BD6B3-66BF-1136-BDE1-F033AECD7FA9}"/>
              </a:ext>
            </a:extLst>
          </p:cNvPr>
          <p:cNvSpPr txBox="1"/>
          <p:nvPr/>
        </p:nvSpPr>
        <p:spPr>
          <a:xfrm>
            <a:off x="8643937" y="6353199"/>
            <a:ext cx="1754006" cy="369332"/>
          </a:xfrm>
          <a:prstGeom prst="rect">
            <a:avLst/>
          </a:prstGeom>
          <a:noFill/>
        </p:spPr>
        <p:txBody>
          <a:bodyPr wrap="none" rtlCol="0">
            <a:spAutoFit/>
          </a:bodyPr>
          <a:lstStyle/>
          <a:p>
            <a:r>
              <a:rPr lang="en-US" dirty="0"/>
              <a:t>NYT 6/12/2022</a:t>
            </a:r>
          </a:p>
        </p:txBody>
      </p:sp>
    </p:spTree>
    <p:extLst>
      <p:ext uri="{BB962C8B-B14F-4D97-AF65-F5344CB8AC3E}">
        <p14:creationId xmlns:p14="http://schemas.microsoft.com/office/powerpoint/2010/main" val="497576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E7F4-72D7-4A37-ACD6-DF2363ACC124}"/>
              </a:ext>
            </a:extLst>
          </p:cNvPr>
          <p:cNvSpPr>
            <a:spLocks noGrp="1"/>
          </p:cNvSpPr>
          <p:nvPr>
            <p:ph type="title" idx="4294967295"/>
          </p:nvPr>
        </p:nvSpPr>
        <p:spPr>
          <a:xfrm>
            <a:off x="685958" y="-39612"/>
            <a:ext cx="10850563" cy="928688"/>
          </a:xfrm>
        </p:spPr>
        <p:txBody>
          <a:bodyPr/>
          <a:lstStyle/>
          <a:p>
            <a:pPr algn="ctr"/>
            <a:r>
              <a:rPr lang="en-US" dirty="0">
                <a:solidFill>
                  <a:srgbClr val="FFFF00"/>
                </a:solidFill>
              </a:rPr>
              <a:t>Anatomy of the Blob</a:t>
            </a:r>
            <a:br>
              <a:rPr lang="en-US" dirty="0">
                <a:solidFill>
                  <a:srgbClr val="FFFF00"/>
                </a:solidFill>
              </a:rPr>
            </a:br>
            <a:r>
              <a:rPr lang="en-US" sz="2800" dirty="0">
                <a:solidFill>
                  <a:srgbClr val="FFFF00"/>
                </a:solidFill>
              </a:rPr>
              <a:t>Combined Financial and Influence flows</a:t>
            </a:r>
            <a:endParaRPr lang="en-US" dirty="0">
              <a:solidFill>
                <a:srgbClr val="FFFF00"/>
              </a:solidFill>
            </a:endParaRPr>
          </a:p>
        </p:txBody>
      </p:sp>
      <p:sp>
        <p:nvSpPr>
          <p:cNvPr id="5" name="TextBox 4">
            <a:extLst>
              <a:ext uri="{FF2B5EF4-FFF2-40B4-BE49-F238E27FC236}">
                <a16:creationId xmlns:a16="http://schemas.microsoft.com/office/drawing/2014/main" id="{9F70CDA0-2980-43B0-B8DD-5C46B06622DE}"/>
              </a:ext>
            </a:extLst>
          </p:cNvPr>
          <p:cNvSpPr txBox="1"/>
          <p:nvPr/>
        </p:nvSpPr>
        <p:spPr>
          <a:xfrm>
            <a:off x="5050823" y="2760631"/>
            <a:ext cx="1812324" cy="369332"/>
          </a:xfrm>
          <a:prstGeom prst="rect">
            <a:avLst/>
          </a:prstGeom>
          <a:solidFill>
            <a:schemeClr val="accent3">
              <a:lumMod val="40000"/>
              <a:lumOff val="60000"/>
            </a:schemeClr>
          </a:solidFill>
        </p:spPr>
        <p:txBody>
          <a:bodyPr wrap="square" rtlCol="0">
            <a:spAutoFit/>
          </a:bodyPr>
          <a:lstStyle/>
          <a:p>
            <a:r>
              <a:rPr lang="en-US" dirty="0">
                <a:solidFill>
                  <a:schemeClr val="bg1"/>
                </a:solidFill>
              </a:rPr>
              <a:t> </a:t>
            </a:r>
            <a:r>
              <a:rPr lang="en-US" b="1" dirty="0">
                <a:solidFill>
                  <a:schemeClr val="bg1"/>
                </a:solidFill>
              </a:rPr>
              <a:t>U.S. Congress</a:t>
            </a:r>
          </a:p>
        </p:txBody>
      </p:sp>
      <p:sp>
        <p:nvSpPr>
          <p:cNvPr id="6" name="Arrow: Down 5">
            <a:extLst>
              <a:ext uri="{FF2B5EF4-FFF2-40B4-BE49-F238E27FC236}">
                <a16:creationId xmlns:a16="http://schemas.microsoft.com/office/drawing/2014/main" id="{E723E0D4-9961-4767-A4EF-58AFC4D0E944}"/>
              </a:ext>
            </a:extLst>
          </p:cNvPr>
          <p:cNvSpPr/>
          <p:nvPr/>
        </p:nvSpPr>
        <p:spPr>
          <a:xfrm>
            <a:off x="5152859" y="3133697"/>
            <a:ext cx="1501785" cy="1143723"/>
          </a:xfrm>
          <a:prstGeom prst="downArrow">
            <a:avLst>
              <a:gd name="adj1" fmla="val 50000"/>
              <a:gd name="adj2" fmla="val 4898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041F9AF-524D-4C5B-B0DF-4A69D1D29C47}"/>
              </a:ext>
            </a:extLst>
          </p:cNvPr>
          <p:cNvSpPr txBox="1"/>
          <p:nvPr/>
        </p:nvSpPr>
        <p:spPr>
          <a:xfrm>
            <a:off x="7919128" y="2456444"/>
            <a:ext cx="1968783" cy="923330"/>
          </a:xfrm>
          <a:prstGeom prst="rect">
            <a:avLst/>
          </a:prstGeom>
          <a:solidFill>
            <a:schemeClr val="tx2">
              <a:lumMod val="90000"/>
            </a:schemeClr>
          </a:solidFill>
        </p:spPr>
        <p:txBody>
          <a:bodyPr wrap="square" rtlCol="0">
            <a:spAutoFit/>
          </a:bodyPr>
          <a:lstStyle/>
          <a:p>
            <a:r>
              <a:rPr lang="en-US" dirty="0">
                <a:solidFill>
                  <a:schemeClr val="bg1"/>
                </a:solidFill>
              </a:rPr>
              <a:t>  </a:t>
            </a:r>
          </a:p>
          <a:p>
            <a:r>
              <a:rPr lang="en-US" b="1" dirty="0">
                <a:solidFill>
                  <a:schemeClr val="bg1"/>
                </a:solidFill>
              </a:rPr>
              <a:t>  U.S. Taxpayers</a:t>
            </a:r>
          </a:p>
          <a:p>
            <a:endParaRPr lang="en-US" b="1" dirty="0">
              <a:solidFill>
                <a:schemeClr val="bg1"/>
              </a:solidFill>
            </a:endParaRPr>
          </a:p>
        </p:txBody>
      </p:sp>
      <p:sp>
        <p:nvSpPr>
          <p:cNvPr id="9" name="Oval 8">
            <a:extLst>
              <a:ext uri="{FF2B5EF4-FFF2-40B4-BE49-F238E27FC236}">
                <a16:creationId xmlns:a16="http://schemas.microsoft.com/office/drawing/2014/main" id="{0DC4B033-303A-4112-80A7-C4CB6016805F}"/>
              </a:ext>
            </a:extLst>
          </p:cNvPr>
          <p:cNvSpPr/>
          <p:nvPr/>
        </p:nvSpPr>
        <p:spPr>
          <a:xfrm>
            <a:off x="314960" y="1128585"/>
            <a:ext cx="11592560" cy="541635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C095732-826E-482A-8E33-679FED58F538}"/>
              </a:ext>
            </a:extLst>
          </p:cNvPr>
          <p:cNvSpPr txBox="1"/>
          <p:nvPr/>
        </p:nvSpPr>
        <p:spPr>
          <a:xfrm>
            <a:off x="4577214" y="4310527"/>
            <a:ext cx="2704666" cy="923330"/>
          </a:xfrm>
          <a:prstGeom prst="rect">
            <a:avLst/>
          </a:prstGeom>
          <a:solidFill>
            <a:schemeClr val="accent3">
              <a:lumMod val="40000"/>
              <a:lumOff val="60000"/>
            </a:schemeClr>
          </a:solidFill>
        </p:spPr>
        <p:txBody>
          <a:bodyPr wrap="square" rtlCol="0">
            <a:spAutoFit/>
          </a:bodyPr>
          <a:lstStyle/>
          <a:p>
            <a:pPr algn="ctr"/>
            <a:r>
              <a:rPr lang="en-US" b="1" dirty="0">
                <a:solidFill>
                  <a:schemeClr val="bg1"/>
                </a:solidFill>
              </a:rPr>
              <a:t>Intelligence Agencies</a:t>
            </a:r>
          </a:p>
          <a:p>
            <a:pPr algn="ctr"/>
            <a:r>
              <a:rPr lang="en-US" b="1" dirty="0">
                <a:solidFill>
                  <a:schemeClr val="bg1"/>
                </a:solidFill>
              </a:rPr>
              <a:t>Defense Dept.</a:t>
            </a:r>
          </a:p>
          <a:p>
            <a:pPr algn="ctr"/>
            <a:r>
              <a:rPr lang="en-US" b="1" dirty="0">
                <a:solidFill>
                  <a:schemeClr val="bg1"/>
                </a:solidFill>
              </a:rPr>
              <a:t>State Dept.</a:t>
            </a:r>
          </a:p>
        </p:txBody>
      </p:sp>
      <p:sp>
        <p:nvSpPr>
          <p:cNvPr id="13" name="TextBox 12">
            <a:extLst>
              <a:ext uri="{FF2B5EF4-FFF2-40B4-BE49-F238E27FC236}">
                <a16:creationId xmlns:a16="http://schemas.microsoft.com/office/drawing/2014/main" id="{49F44910-AA94-4B5E-81EE-A4204C6C95E5}"/>
              </a:ext>
            </a:extLst>
          </p:cNvPr>
          <p:cNvSpPr txBox="1"/>
          <p:nvPr/>
        </p:nvSpPr>
        <p:spPr>
          <a:xfrm>
            <a:off x="1758086" y="2137858"/>
            <a:ext cx="1345805" cy="369332"/>
          </a:xfrm>
          <a:prstGeom prst="rect">
            <a:avLst/>
          </a:prstGeom>
          <a:solidFill>
            <a:srgbClr val="92D050"/>
          </a:solidFill>
        </p:spPr>
        <p:txBody>
          <a:bodyPr wrap="square" rtlCol="0">
            <a:spAutoFit/>
          </a:bodyPr>
          <a:lstStyle/>
          <a:p>
            <a:r>
              <a:rPr lang="en-US" dirty="0">
                <a:solidFill>
                  <a:schemeClr val="bg1"/>
                </a:solidFill>
              </a:rPr>
              <a:t> </a:t>
            </a:r>
            <a:r>
              <a:rPr lang="en-US" b="1" dirty="0">
                <a:solidFill>
                  <a:schemeClr val="bg1"/>
                </a:solidFill>
              </a:rPr>
              <a:t>Investors</a:t>
            </a:r>
          </a:p>
        </p:txBody>
      </p:sp>
      <p:sp>
        <p:nvSpPr>
          <p:cNvPr id="14" name="TextBox 13">
            <a:extLst>
              <a:ext uri="{FF2B5EF4-FFF2-40B4-BE49-F238E27FC236}">
                <a16:creationId xmlns:a16="http://schemas.microsoft.com/office/drawing/2014/main" id="{FCD8D54C-210A-4749-9569-8C620D38D59A}"/>
              </a:ext>
            </a:extLst>
          </p:cNvPr>
          <p:cNvSpPr txBox="1"/>
          <p:nvPr/>
        </p:nvSpPr>
        <p:spPr>
          <a:xfrm>
            <a:off x="5140376" y="5798994"/>
            <a:ext cx="1812324" cy="646331"/>
          </a:xfrm>
          <a:prstGeom prst="rect">
            <a:avLst/>
          </a:prstGeom>
          <a:solidFill>
            <a:schemeClr val="bg2">
              <a:lumMod val="20000"/>
              <a:lumOff val="80000"/>
            </a:schemeClr>
          </a:solidFill>
        </p:spPr>
        <p:txBody>
          <a:bodyPr wrap="square" rtlCol="0">
            <a:spAutoFit/>
          </a:bodyPr>
          <a:lstStyle/>
          <a:p>
            <a:pPr algn="ctr"/>
            <a:r>
              <a:rPr lang="en-US" b="1" dirty="0">
                <a:solidFill>
                  <a:schemeClr val="bg1"/>
                </a:solidFill>
              </a:rPr>
              <a:t>Foreign Governments</a:t>
            </a:r>
          </a:p>
        </p:txBody>
      </p:sp>
      <p:sp>
        <p:nvSpPr>
          <p:cNvPr id="15" name="Arrow: Down 14">
            <a:extLst>
              <a:ext uri="{FF2B5EF4-FFF2-40B4-BE49-F238E27FC236}">
                <a16:creationId xmlns:a16="http://schemas.microsoft.com/office/drawing/2014/main" id="{A0407F20-56EF-48BB-8BCC-BCD0BF3898ED}"/>
              </a:ext>
            </a:extLst>
          </p:cNvPr>
          <p:cNvSpPr/>
          <p:nvPr/>
        </p:nvSpPr>
        <p:spPr>
          <a:xfrm rot="10800000">
            <a:off x="4969499" y="5238655"/>
            <a:ext cx="1539883" cy="545526"/>
          </a:xfrm>
          <a:prstGeom prst="downArrow">
            <a:avLst>
              <a:gd name="adj1" fmla="val 50000"/>
              <a:gd name="adj2" fmla="val 4755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877048-DF24-42BD-BE46-69B3B6CB3BD7}"/>
              </a:ext>
            </a:extLst>
          </p:cNvPr>
          <p:cNvSpPr/>
          <p:nvPr/>
        </p:nvSpPr>
        <p:spPr>
          <a:xfrm>
            <a:off x="1817679" y="4490720"/>
            <a:ext cx="2751361" cy="5203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$600 B</a:t>
            </a:r>
          </a:p>
        </p:txBody>
      </p:sp>
      <p:sp>
        <p:nvSpPr>
          <p:cNvPr id="18" name="Arrow: Down 17">
            <a:extLst>
              <a:ext uri="{FF2B5EF4-FFF2-40B4-BE49-F238E27FC236}">
                <a16:creationId xmlns:a16="http://schemas.microsoft.com/office/drawing/2014/main" id="{4279BB32-50A2-44A1-B073-9C9F051DC756}"/>
              </a:ext>
            </a:extLst>
          </p:cNvPr>
          <p:cNvSpPr/>
          <p:nvPr/>
        </p:nvSpPr>
        <p:spPr>
          <a:xfrm rot="10800000">
            <a:off x="1481623" y="3946313"/>
            <a:ext cx="1331429" cy="87666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2D6F8395-8698-4A43-BDEE-3EDAF598ACC3}"/>
              </a:ext>
            </a:extLst>
          </p:cNvPr>
          <p:cNvSpPr/>
          <p:nvPr/>
        </p:nvSpPr>
        <p:spPr>
          <a:xfrm>
            <a:off x="1972606" y="2513456"/>
            <a:ext cx="230178" cy="82850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CD35293A-2EE3-477A-8CC5-45279791A355}"/>
              </a:ext>
            </a:extLst>
          </p:cNvPr>
          <p:cNvSpPr/>
          <p:nvPr/>
        </p:nvSpPr>
        <p:spPr>
          <a:xfrm rot="10800000">
            <a:off x="2304089" y="2502099"/>
            <a:ext cx="230176" cy="83201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968C441-BD90-41F4-9BF9-746EB9B6BACD}"/>
              </a:ext>
            </a:extLst>
          </p:cNvPr>
          <p:cNvSpPr txBox="1"/>
          <p:nvPr/>
        </p:nvSpPr>
        <p:spPr>
          <a:xfrm>
            <a:off x="5065721" y="1260290"/>
            <a:ext cx="1812324" cy="923330"/>
          </a:xfrm>
          <a:prstGeom prst="rect">
            <a:avLst/>
          </a:prstGeom>
          <a:solidFill>
            <a:schemeClr val="accent3">
              <a:lumMod val="40000"/>
              <a:lumOff val="60000"/>
            </a:schemeClr>
          </a:solidFill>
        </p:spPr>
        <p:txBody>
          <a:bodyPr wrap="square" rtlCol="0">
            <a:spAutoFit/>
          </a:bodyPr>
          <a:lstStyle/>
          <a:p>
            <a:pPr algn="ctr"/>
            <a:r>
              <a:rPr lang="en-US" b="1" dirty="0">
                <a:solidFill>
                  <a:schemeClr val="bg1"/>
                </a:solidFill>
              </a:rPr>
              <a:t>Academia</a:t>
            </a:r>
          </a:p>
          <a:p>
            <a:pPr algn="ctr"/>
            <a:r>
              <a:rPr lang="en-US" b="1" dirty="0">
                <a:solidFill>
                  <a:schemeClr val="bg1"/>
                </a:solidFill>
              </a:rPr>
              <a:t>Think Tanks</a:t>
            </a:r>
          </a:p>
          <a:p>
            <a:pPr algn="ctr"/>
            <a:r>
              <a:rPr lang="en-US" b="1" dirty="0">
                <a:solidFill>
                  <a:schemeClr val="bg1"/>
                </a:solidFill>
              </a:rPr>
              <a:t>Media</a:t>
            </a:r>
          </a:p>
        </p:txBody>
      </p:sp>
      <p:sp>
        <p:nvSpPr>
          <p:cNvPr id="27" name="Freeform: Shape 26">
            <a:extLst>
              <a:ext uri="{FF2B5EF4-FFF2-40B4-BE49-F238E27FC236}">
                <a16:creationId xmlns:a16="http://schemas.microsoft.com/office/drawing/2014/main" id="{3600E6A5-FAC4-457C-B69D-E63AD871656E}"/>
              </a:ext>
            </a:extLst>
          </p:cNvPr>
          <p:cNvSpPr/>
          <p:nvPr/>
        </p:nvSpPr>
        <p:spPr>
          <a:xfrm>
            <a:off x="1018694" y="3849110"/>
            <a:ext cx="4083895" cy="2265680"/>
          </a:xfrm>
          <a:custGeom>
            <a:avLst/>
            <a:gdLst>
              <a:gd name="connsiteX0" fmla="*/ 172295 w 4083895"/>
              <a:gd name="connsiteY0" fmla="*/ 0 h 2265680"/>
              <a:gd name="connsiteX1" fmla="*/ 456775 w 4083895"/>
              <a:gd name="connsiteY1" fmla="*/ 1381760 h 2265680"/>
              <a:gd name="connsiteX2" fmla="*/ 4083895 w 4083895"/>
              <a:gd name="connsiteY2" fmla="*/ 2265680 h 2265680"/>
            </a:gdLst>
            <a:ahLst/>
            <a:cxnLst>
              <a:cxn ang="0">
                <a:pos x="connsiteX0" y="connsiteY0"/>
              </a:cxn>
              <a:cxn ang="0">
                <a:pos x="connsiteX1" y="connsiteY1"/>
              </a:cxn>
              <a:cxn ang="0">
                <a:pos x="connsiteX2" y="connsiteY2"/>
              </a:cxn>
            </a:cxnLst>
            <a:rect l="l" t="t" r="r" b="b"/>
            <a:pathLst>
              <a:path w="4083895" h="2265680">
                <a:moveTo>
                  <a:pt x="172295" y="0"/>
                </a:moveTo>
                <a:cubicBezTo>
                  <a:pt x="-11432" y="502073"/>
                  <a:pt x="-195158" y="1004147"/>
                  <a:pt x="456775" y="1381760"/>
                </a:cubicBezTo>
                <a:cubicBezTo>
                  <a:pt x="1108708" y="1759373"/>
                  <a:pt x="3792642" y="2135293"/>
                  <a:pt x="4083895" y="226568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Down 28">
            <a:extLst>
              <a:ext uri="{FF2B5EF4-FFF2-40B4-BE49-F238E27FC236}">
                <a16:creationId xmlns:a16="http://schemas.microsoft.com/office/drawing/2014/main" id="{F1A21C94-82A0-4658-B9B5-292148553A99}"/>
              </a:ext>
            </a:extLst>
          </p:cNvPr>
          <p:cNvSpPr/>
          <p:nvPr/>
        </p:nvSpPr>
        <p:spPr>
          <a:xfrm rot="14117082">
            <a:off x="3753324" y="1024107"/>
            <a:ext cx="206581" cy="300604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Down 29">
            <a:extLst>
              <a:ext uri="{FF2B5EF4-FFF2-40B4-BE49-F238E27FC236}">
                <a16:creationId xmlns:a16="http://schemas.microsoft.com/office/drawing/2014/main" id="{1A5D2802-0779-4C79-947B-E98E0D0A91C4}"/>
              </a:ext>
            </a:extLst>
          </p:cNvPr>
          <p:cNvSpPr/>
          <p:nvPr/>
        </p:nvSpPr>
        <p:spPr>
          <a:xfrm rot="5400000">
            <a:off x="6586093" y="2421321"/>
            <a:ext cx="1605758" cy="106706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Down 31">
            <a:extLst>
              <a:ext uri="{FF2B5EF4-FFF2-40B4-BE49-F238E27FC236}">
                <a16:creationId xmlns:a16="http://schemas.microsoft.com/office/drawing/2014/main" id="{0063FF15-83A2-4436-A1C7-9A76A23A1A49}"/>
              </a:ext>
            </a:extLst>
          </p:cNvPr>
          <p:cNvSpPr/>
          <p:nvPr/>
        </p:nvSpPr>
        <p:spPr>
          <a:xfrm>
            <a:off x="5080839" y="2194616"/>
            <a:ext cx="1709713" cy="566013"/>
          </a:xfrm>
          <a:prstGeom prst="down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54D9B2C-43EC-4FFB-8EEC-B8F6369097C7}"/>
              </a:ext>
            </a:extLst>
          </p:cNvPr>
          <p:cNvSpPr txBox="1"/>
          <p:nvPr/>
        </p:nvSpPr>
        <p:spPr>
          <a:xfrm>
            <a:off x="5373546" y="2392625"/>
            <a:ext cx="1345985" cy="307777"/>
          </a:xfrm>
          <a:prstGeom prst="rect">
            <a:avLst/>
          </a:prstGeom>
          <a:noFill/>
        </p:spPr>
        <p:txBody>
          <a:bodyPr wrap="square" rtlCol="0">
            <a:spAutoFit/>
          </a:bodyPr>
          <a:lstStyle/>
          <a:p>
            <a:r>
              <a:rPr lang="en-US" sz="1400" b="1" dirty="0">
                <a:solidFill>
                  <a:schemeClr val="bg2"/>
                </a:solidFill>
              </a:rPr>
              <a:t>  Influence</a:t>
            </a:r>
          </a:p>
        </p:txBody>
      </p:sp>
      <p:sp>
        <p:nvSpPr>
          <p:cNvPr id="37" name="Isosceles Triangle 36">
            <a:extLst>
              <a:ext uri="{FF2B5EF4-FFF2-40B4-BE49-F238E27FC236}">
                <a16:creationId xmlns:a16="http://schemas.microsoft.com/office/drawing/2014/main" id="{8B04FFFF-7E66-46A9-B034-C879674E2575}"/>
              </a:ext>
            </a:extLst>
          </p:cNvPr>
          <p:cNvSpPr/>
          <p:nvPr/>
        </p:nvSpPr>
        <p:spPr>
          <a:xfrm rot="15718072">
            <a:off x="7339526" y="4407150"/>
            <a:ext cx="165243" cy="281573"/>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F94A2C19-28DB-426F-99EC-386EB3D95045}"/>
              </a:ext>
            </a:extLst>
          </p:cNvPr>
          <p:cNvSpPr/>
          <p:nvPr/>
        </p:nvSpPr>
        <p:spPr>
          <a:xfrm rot="6681537">
            <a:off x="5027900" y="6012285"/>
            <a:ext cx="85725" cy="17618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Down 39">
            <a:extLst>
              <a:ext uri="{FF2B5EF4-FFF2-40B4-BE49-F238E27FC236}">
                <a16:creationId xmlns:a16="http://schemas.microsoft.com/office/drawing/2014/main" id="{C4E3A7C7-8160-439B-98B5-248DFADBCA84}"/>
              </a:ext>
            </a:extLst>
          </p:cNvPr>
          <p:cNvSpPr/>
          <p:nvPr/>
        </p:nvSpPr>
        <p:spPr>
          <a:xfrm rot="15179800">
            <a:off x="3883227" y="2117871"/>
            <a:ext cx="161508" cy="2286430"/>
          </a:xfrm>
          <a:prstGeom prst="downArrow">
            <a:avLst>
              <a:gd name="adj1" fmla="val 50000"/>
              <a:gd name="adj2" fmla="val 4111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BE58E8BD-6838-4240-A8FD-E1BA84C77546}"/>
              </a:ext>
            </a:extLst>
          </p:cNvPr>
          <p:cNvSpPr/>
          <p:nvPr/>
        </p:nvSpPr>
        <p:spPr>
          <a:xfrm>
            <a:off x="2593252" y="1503680"/>
            <a:ext cx="2464102" cy="607060"/>
          </a:xfrm>
          <a:custGeom>
            <a:avLst/>
            <a:gdLst>
              <a:gd name="connsiteX0" fmla="*/ 2331720 w 2331720"/>
              <a:gd name="connsiteY0" fmla="*/ 3370 h 681550"/>
              <a:gd name="connsiteX1" fmla="*/ 830580 w 2331720"/>
              <a:gd name="connsiteY1" fmla="*/ 102430 h 681550"/>
              <a:gd name="connsiteX2" fmla="*/ 0 w 2331720"/>
              <a:gd name="connsiteY2" fmla="*/ 681550 h 681550"/>
            </a:gdLst>
            <a:ahLst/>
            <a:cxnLst>
              <a:cxn ang="0">
                <a:pos x="connsiteX0" y="connsiteY0"/>
              </a:cxn>
              <a:cxn ang="0">
                <a:pos x="connsiteX1" y="connsiteY1"/>
              </a:cxn>
              <a:cxn ang="0">
                <a:pos x="connsiteX2" y="connsiteY2"/>
              </a:cxn>
            </a:cxnLst>
            <a:rect l="l" t="t" r="r" b="b"/>
            <a:pathLst>
              <a:path w="2331720" h="681550">
                <a:moveTo>
                  <a:pt x="2331720" y="3370"/>
                </a:moveTo>
                <a:cubicBezTo>
                  <a:pt x="1775460" y="-3615"/>
                  <a:pt x="1219200" y="-10600"/>
                  <a:pt x="830580" y="102430"/>
                </a:cubicBezTo>
                <a:cubicBezTo>
                  <a:pt x="441960" y="215460"/>
                  <a:pt x="105410" y="612970"/>
                  <a:pt x="0" y="681550"/>
                </a:cubicBezTo>
              </a:path>
            </a:pathLst>
          </a:custGeom>
          <a:ln>
            <a:solidFill>
              <a:schemeClr val="bg2">
                <a:lumMod val="40000"/>
                <a:lumOff val="6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C913258F-1F3C-4294-9E71-A996DEF7A2BD}"/>
              </a:ext>
            </a:extLst>
          </p:cNvPr>
          <p:cNvSpPr/>
          <p:nvPr/>
        </p:nvSpPr>
        <p:spPr>
          <a:xfrm>
            <a:off x="6895662" y="2041203"/>
            <a:ext cx="2076887" cy="386133"/>
          </a:xfrm>
          <a:custGeom>
            <a:avLst/>
            <a:gdLst>
              <a:gd name="connsiteX0" fmla="*/ 0 w 2034540"/>
              <a:gd name="connsiteY0" fmla="*/ 2828 h 528608"/>
              <a:gd name="connsiteX1" fmla="*/ 1158240 w 2034540"/>
              <a:gd name="connsiteY1" fmla="*/ 79028 h 528608"/>
              <a:gd name="connsiteX2" fmla="*/ 2034540 w 2034540"/>
              <a:gd name="connsiteY2" fmla="*/ 528608 h 528608"/>
            </a:gdLst>
            <a:ahLst/>
            <a:cxnLst>
              <a:cxn ang="0">
                <a:pos x="connsiteX0" y="connsiteY0"/>
              </a:cxn>
              <a:cxn ang="0">
                <a:pos x="connsiteX1" y="connsiteY1"/>
              </a:cxn>
              <a:cxn ang="0">
                <a:pos x="connsiteX2" y="connsiteY2"/>
              </a:cxn>
            </a:cxnLst>
            <a:rect l="l" t="t" r="r" b="b"/>
            <a:pathLst>
              <a:path w="2034540" h="528608">
                <a:moveTo>
                  <a:pt x="0" y="2828"/>
                </a:moveTo>
                <a:cubicBezTo>
                  <a:pt x="409575" y="-2887"/>
                  <a:pt x="819150" y="-8602"/>
                  <a:pt x="1158240" y="79028"/>
                </a:cubicBezTo>
                <a:cubicBezTo>
                  <a:pt x="1497330" y="166658"/>
                  <a:pt x="1921510" y="476538"/>
                  <a:pt x="2034540" y="528608"/>
                </a:cubicBezTo>
              </a:path>
            </a:pathLst>
          </a:custGeom>
          <a:ln>
            <a:solidFill>
              <a:schemeClr val="bg2">
                <a:lumMod val="40000"/>
                <a:lumOff val="6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6FBCE7EE-1BCB-4E23-B2AD-159CD75ADAFC}"/>
              </a:ext>
            </a:extLst>
          </p:cNvPr>
          <p:cNvSpPr/>
          <p:nvPr/>
        </p:nvSpPr>
        <p:spPr>
          <a:xfrm rot="13931191">
            <a:off x="2610766" y="1989661"/>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Isosceles Triangle 44">
            <a:extLst>
              <a:ext uri="{FF2B5EF4-FFF2-40B4-BE49-F238E27FC236}">
                <a16:creationId xmlns:a16="http://schemas.microsoft.com/office/drawing/2014/main" id="{C4A0B73A-B26A-4D3A-BBB2-6FEC0EEEBE07}"/>
              </a:ext>
            </a:extLst>
          </p:cNvPr>
          <p:cNvSpPr/>
          <p:nvPr/>
        </p:nvSpPr>
        <p:spPr>
          <a:xfrm rot="7608789">
            <a:off x="8915653" y="2342397"/>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D0274731-0FD0-4C03-BF02-690CA18231DF}"/>
              </a:ext>
            </a:extLst>
          </p:cNvPr>
          <p:cNvSpPr txBox="1"/>
          <p:nvPr/>
        </p:nvSpPr>
        <p:spPr>
          <a:xfrm>
            <a:off x="3905135" y="5526053"/>
            <a:ext cx="769763" cy="369332"/>
          </a:xfrm>
          <a:prstGeom prst="rect">
            <a:avLst/>
          </a:prstGeom>
          <a:noFill/>
        </p:spPr>
        <p:txBody>
          <a:bodyPr wrap="none" rtlCol="0">
            <a:spAutoFit/>
          </a:bodyPr>
          <a:lstStyle/>
          <a:p>
            <a:r>
              <a:rPr lang="en-US" b="1" dirty="0">
                <a:solidFill>
                  <a:srgbClr val="FFFF00"/>
                </a:solidFill>
              </a:rPr>
              <a:t>$$$ ?</a:t>
            </a:r>
          </a:p>
        </p:txBody>
      </p:sp>
      <p:sp>
        <p:nvSpPr>
          <p:cNvPr id="47" name="TextBox 46">
            <a:extLst>
              <a:ext uri="{FF2B5EF4-FFF2-40B4-BE49-F238E27FC236}">
                <a16:creationId xmlns:a16="http://schemas.microsoft.com/office/drawing/2014/main" id="{BB68A0FF-BE40-4F23-ADD3-51AE7F44D0A6}"/>
              </a:ext>
            </a:extLst>
          </p:cNvPr>
          <p:cNvSpPr txBox="1"/>
          <p:nvPr/>
        </p:nvSpPr>
        <p:spPr>
          <a:xfrm>
            <a:off x="3531228" y="1743433"/>
            <a:ext cx="1040670" cy="369332"/>
          </a:xfrm>
          <a:prstGeom prst="rect">
            <a:avLst/>
          </a:prstGeom>
          <a:noFill/>
        </p:spPr>
        <p:txBody>
          <a:bodyPr wrap="none" rtlCol="0">
            <a:spAutoFit/>
          </a:bodyPr>
          <a:lstStyle/>
          <a:p>
            <a:r>
              <a:rPr lang="en-US" b="1" dirty="0">
                <a:solidFill>
                  <a:srgbClr val="FFFF00"/>
                </a:solidFill>
              </a:rPr>
              <a:t>$ 100 M</a:t>
            </a:r>
          </a:p>
        </p:txBody>
      </p:sp>
      <p:sp>
        <p:nvSpPr>
          <p:cNvPr id="50" name="TextBox 49">
            <a:extLst>
              <a:ext uri="{FF2B5EF4-FFF2-40B4-BE49-F238E27FC236}">
                <a16:creationId xmlns:a16="http://schemas.microsoft.com/office/drawing/2014/main" id="{5A0665F4-CDF3-485E-A2B3-F6883DB780FD}"/>
              </a:ext>
            </a:extLst>
          </p:cNvPr>
          <p:cNvSpPr txBox="1"/>
          <p:nvPr/>
        </p:nvSpPr>
        <p:spPr>
          <a:xfrm>
            <a:off x="5463240" y="3658843"/>
            <a:ext cx="960889" cy="369332"/>
          </a:xfrm>
          <a:prstGeom prst="rect">
            <a:avLst/>
          </a:prstGeom>
          <a:noFill/>
        </p:spPr>
        <p:txBody>
          <a:bodyPr wrap="square" rtlCol="0">
            <a:spAutoFit/>
          </a:bodyPr>
          <a:lstStyle/>
          <a:p>
            <a:r>
              <a:rPr lang="en-US" b="1" dirty="0">
                <a:solidFill>
                  <a:schemeClr val="bg1"/>
                </a:solidFill>
              </a:rPr>
              <a:t>$800 B</a:t>
            </a:r>
          </a:p>
        </p:txBody>
      </p:sp>
      <p:sp>
        <p:nvSpPr>
          <p:cNvPr id="51" name="TextBox 50">
            <a:extLst>
              <a:ext uri="{FF2B5EF4-FFF2-40B4-BE49-F238E27FC236}">
                <a16:creationId xmlns:a16="http://schemas.microsoft.com/office/drawing/2014/main" id="{0191F503-C624-411E-9EB5-665EFCE3371F}"/>
              </a:ext>
            </a:extLst>
          </p:cNvPr>
          <p:cNvSpPr txBox="1"/>
          <p:nvPr/>
        </p:nvSpPr>
        <p:spPr>
          <a:xfrm flipH="1">
            <a:off x="5268391" y="5443734"/>
            <a:ext cx="1291261" cy="369332"/>
          </a:xfrm>
          <a:prstGeom prst="rect">
            <a:avLst/>
          </a:prstGeom>
          <a:noFill/>
        </p:spPr>
        <p:txBody>
          <a:bodyPr wrap="square" rtlCol="0">
            <a:spAutoFit/>
          </a:bodyPr>
          <a:lstStyle/>
          <a:p>
            <a:r>
              <a:rPr lang="en-US" b="1" dirty="0">
                <a:solidFill>
                  <a:schemeClr val="bg1"/>
                </a:solidFill>
              </a:rPr>
              <a:t>$100 B</a:t>
            </a:r>
          </a:p>
        </p:txBody>
      </p:sp>
      <p:cxnSp>
        <p:nvCxnSpPr>
          <p:cNvPr id="8" name="Straight Arrow Connector 7">
            <a:extLst>
              <a:ext uri="{FF2B5EF4-FFF2-40B4-BE49-F238E27FC236}">
                <a16:creationId xmlns:a16="http://schemas.microsoft.com/office/drawing/2014/main" id="{7CCE779F-931B-FD84-F476-BD078B6CBDDA}"/>
              </a:ext>
            </a:extLst>
          </p:cNvPr>
          <p:cNvCxnSpPr>
            <a:cxnSpLocks/>
          </p:cNvCxnSpPr>
          <p:nvPr/>
        </p:nvCxnSpPr>
        <p:spPr>
          <a:xfrm flipV="1">
            <a:off x="6719531" y="3108107"/>
            <a:ext cx="0" cy="1169313"/>
          </a:xfrm>
          <a:prstGeom prst="straightConnector1">
            <a:avLst/>
          </a:prstGeom>
          <a:ln>
            <a:solidFill>
              <a:schemeClr val="bg2">
                <a:lumMod val="60000"/>
                <a:lumOff val="4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a:extLst>
              <a:ext uri="{FF2B5EF4-FFF2-40B4-BE49-F238E27FC236}">
                <a16:creationId xmlns:a16="http://schemas.microsoft.com/office/drawing/2014/main" id="{7C4BF587-90E0-BC06-73B4-49D228862DAB}"/>
              </a:ext>
            </a:extLst>
          </p:cNvPr>
          <p:cNvCxnSpPr>
            <a:cxnSpLocks/>
          </p:cNvCxnSpPr>
          <p:nvPr/>
        </p:nvCxnSpPr>
        <p:spPr>
          <a:xfrm flipV="1">
            <a:off x="6617704" y="5236803"/>
            <a:ext cx="0" cy="531344"/>
          </a:xfrm>
          <a:prstGeom prst="straightConnector1">
            <a:avLst/>
          </a:prstGeom>
          <a:ln>
            <a:solidFill>
              <a:schemeClr val="bg2">
                <a:lumMod val="60000"/>
                <a:lumOff val="4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22" name="Freeform: Shape 21">
            <a:extLst>
              <a:ext uri="{FF2B5EF4-FFF2-40B4-BE49-F238E27FC236}">
                <a16:creationId xmlns:a16="http://schemas.microsoft.com/office/drawing/2014/main" id="{447CA9CE-8C4C-F770-6149-781163258098}"/>
              </a:ext>
            </a:extLst>
          </p:cNvPr>
          <p:cNvSpPr/>
          <p:nvPr/>
        </p:nvSpPr>
        <p:spPr>
          <a:xfrm>
            <a:off x="6857252" y="1752244"/>
            <a:ext cx="3398873" cy="2800715"/>
          </a:xfrm>
          <a:custGeom>
            <a:avLst/>
            <a:gdLst>
              <a:gd name="connsiteX0" fmla="*/ 0 w 3435291"/>
              <a:gd name="connsiteY0" fmla="*/ 0 h 2795703"/>
              <a:gd name="connsiteX1" fmla="*/ 2037198 w 3435291"/>
              <a:gd name="connsiteY1" fmla="*/ 157361 h 2795703"/>
              <a:gd name="connsiteX2" fmla="*/ 3168502 w 3435291"/>
              <a:gd name="connsiteY2" fmla="*/ 659218 h 2795703"/>
              <a:gd name="connsiteX3" fmla="*/ 3432189 w 3435291"/>
              <a:gd name="connsiteY3" fmla="*/ 1356714 h 2795703"/>
              <a:gd name="connsiteX4" fmla="*/ 3066429 w 3435291"/>
              <a:gd name="connsiteY4" fmla="*/ 1977655 h 2795703"/>
              <a:gd name="connsiteX5" fmla="*/ 1492811 w 3435291"/>
              <a:gd name="connsiteY5" fmla="*/ 2679404 h 2795703"/>
              <a:gd name="connsiteX6" fmla="*/ 646459 w 3435291"/>
              <a:gd name="connsiteY6" fmla="*/ 2794236 h 2795703"/>
              <a:gd name="connsiteX7" fmla="*/ 603929 w 3435291"/>
              <a:gd name="connsiteY7" fmla="*/ 2747453 h 279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5291" h="2795703">
                <a:moveTo>
                  <a:pt x="0" y="0"/>
                </a:moveTo>
                <a:cubicBezTo>
                  <a:pt x="754557" y="23745"/>
                  <a:pt x="1509114" y="47491"/>
                  <a:pt x="2037198" y="157361"/>
                </a:cubicBezTo>
                <a:cubicBezTo>
                  <a:pt x="2565282" y="267231"/>
                  <a:pt x="2936004" y="459326"/>
                  <a:pt x="3168502" y="659218"/>
                </a:cubicBezTo>
                <a:cubicBezTo>
                  <a:pt x="3401001" y="859110"/>
                  <a:pt x="3449201" y="1136975"/>
                  <a:pt x="3432189" y="1356714"/>
                </a:cubicBezTo>
                <a:cubicBezTo>
                  <a:pt x="3415177" y="1576453"/>
                  <a:pt x="3389658" y="1757207"/>
                  <a:pt x="3066429" y="1977655"/>
                </a:cubicBezTo>
                <a:cubicBezTo>
                  <a:pt x="2743200" y="2198103"/>
                  <a:pt x="1896139" y="2543307"/>
                  <a:pt x="1492811" y="2679404"/>
                </a:cubicBezTo>
                <a:cubicBezTo>
                  <a:pt x="1089483" y="2815501"/>
                  <a:pt x="794606" y="2782895"/>
                  <a:pt x="646459" y="2794236"/>
                </a:cubicBezTo>
                <a:cubicBezTo>
                  <a:pt x="498312" y="2805577"/>
                  <a:pt x="603929" y="2747453"/>
                  <a:pt x="603929" y="2747453"/>
                </a:cubicBezTo>
              </a:path>
            </a:pathLst>
          </a:custGeom>
          <a:ln>
            <a:solidFill>
              <a:schemeClr val="bg2">
                <a:lumMod val="40000"/>
                <a:lumOff val="60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CE740252-4622-AABA-7AC5-7B0E563E36A4}"/>
              </a:ext>
            </a:extLst>
          </p:cNvPr>
          <p:cNvSpPr txBox="1"/>
          <p:nvPr/>
        </p:nvSpPr>
        <p:spPr>
          <a:xfrm>
            <a:off x="1236411" y="3317250"/>
            <a:ext cx="1650677" cy="649448"/>
          </a:xfrm>
          <a:prstGeom prst="rect">
            <a:avLst/>
          </a:prstGeom>
          <a:solidFill>
            <a:schemeClr val="accent3">
              <a:lumMod val="40000"/>
              <a:lumOff val="60000"/>
            </a:schemeClr>
          </a:solidFill>
        </p:spPr>
        <p:txBody>
          <a:bodyPr wrap="square" rtlCol="0">
            <a:spAutoFit/>
          </a:bodyPr>
          <a:lstStyle/>
          <a:p>
            <a:endParaRPr lang="en-US" b="1" dirty="0">
              <a:solidFill>
                <a:schemeClr val="bg1"/>
              </a:solidFill>
            </a:endParaRPr>
          </a:p>
        </p:txBody>
      </p:sp>
      <p:sp>
        <p:nvSpPr>
          <p:cNvPr id="52" name="TextBox 51">
            <a:extLst>
              <a:ext uri="{FF2B5EF4-FFF2-40B4-BE49-F238E27FC236}">
                <a16:creationId xmlns:a16="http://schemas.microsoft.com/office/drawing/2014/main" id="{96A7D062-42EF-E589-1266-6C4005AFF0BB}"/>
              </a:ext>
            </a:extLst>
          </p:cNvPr>
          <p:cNvSpPr txBox="1"/>
          <p:nvPr/>
        </p:nvSpPr>
        <p:spPr>
          <a:xfrm>
            <a:off x="1335309" y="3310984"/>
            <a:ext cx="1452880" cy="646331"/>
          </a:xfrm>
          <a:prstGeom prst="rect">
            <a:avLst/>
          </a:prstGeom>
          <a:noFill/>
        </p:spPr>
        <p:txBody>
          <a:bodyPr wrap="square" rtlCol="0">
            <a:spAutoFit/>
          </a:bodyPr>
          <a:lstStyle/>
          <a:p>
            <a:pPr algn="ctr"/>
            <a:r>
              <a:rPr lang="en-US" b="1" dirty="0">
                <a:solidFill>
                  <a:schemeClr val="bg1"/>
                </a:solidFill>
              </a:rPr>
              <a:t>  Defense Industry</a:t>
            </a:r>
          </a:p>
        </p:txBody>
      </p:sp>
      <p:sp>
        <p:nvSpPr>
          <p:cNvPr id="53" name="Freeform: Shape 52">
            <a:extLst>
              <a:ext uri="{FF2B5EF4-FFF2-40B4-BE49-F238E27FC236}">
                <a16:creationId xmlns:a16="http://schemas.microsoft.com/office/drawing/2014/main" id="{0588088D-800B-848D-3657-7EEEFE3C9AA5}"/>
              </a:ext>
            </a:extLst>
          </p:cNvPr>
          <p:cNvSpPr/>
          <p:nvPr/>
        </p:nvSpPr>
        <p:spPr>
          <a:xfrm>
            <a:off x="6934953" y="1882334"/>
            <a:ext cx="2570997" cy="569158"/>
          </a:xfrm>
          <a:custGeom>
            <a:avLst/>
            <a:gdLst>
              <a:gd name="connsiteX0" fmla="*/ 2079728 w 2079728"/>
              <a:gd name="connsiteY0" fmla="*/ 599680 h 599680"/>
              <a:gd name="connsiteX1" fmla="*/ 1297172 w 2079728"/>
              <a:gd name="connsiteY1" fmla="*/ 174378 h 599680"/>
              <a:gd name="connsiteX2" fmla="*/ 0 w 2079728"/>
              <a:gd name="connsiteY2" fmla="*/ 4 h 599680"/>
            </a:gdLst>
            <a:ahLst/>
            <a:cxnLst>
              <a:cxn ang="0">
                <a:pos x="connsiteX0" y="connsiteY0"/>
              </a:cxn>
              <a:cxn ang="0">
                <a:pos x="connsiteX1" y="connsiteY1"/>
              </a:cxn>
              <a:cxn ang="0">
                <a:pos x="connsiteX2" y="connsiteY2"/>
              </a:cxn>
            </a:cxnLst>
            <a:rect l="l" t="t" r="r" b="b"/>
            <a:pathLst>
              <a:path w="2079728" h="599680">
                <a:moveTo>
                  <a:pt x="2079728" y="599680"/>
                </a:moveTo>
                <a:cubicBezTo>
                  <a:pt x="1861760" y="437002"/>
                  <a:pt x="1643793" y="274324"/>
                  <a:pt x="1297172" y="174378"/>
                </a:cubicBezTo>
                <a:cubicBezTo>
                  <a:pt x="950551" y="74432"/>
                  <a:pt x="43948" y="-705"/>
                  <a:pt x="0" y="4"/>
                </a:cubicBezTo>
              </a:path>
            </a:pathLst>
          </a:custGeom>
          <a:ln>
            <a:solidFill>
              <a:srgbClr val="00B05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id="{A2CA0EB9-2504-F259-EF33-B989E3BDFE6D}"/>
              </a:ext>
            </a:extLst>
          </p:cNvPr>
          <p:cNvSpPr/>
          <p:nvPr/>
        </p:nvSpPr>
        <p:spPr>
          <a:xfrm rot="16200000" flipH="1">
            <a:off x="6910435" y="1769756"/>
            <a:ext cx="128494" cy="22061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10C2D86D-ABE2-CC39-363E-CA4B8D0F5E99}"/>
              </a:ext>
            </a:extLst>
          </p:cNvPr>
          <p:cNvSpPr/>
          <p:nvPr/>
        </p:nvSpPr>
        <p:spPr>
          <a:xfrm>
            <a:off x="6911126" y="1601700"/>
            <a:ext cx="3788393" cy="3348671"/>
          </a:xfrm>
          <a:custGeom>
            <a:avLst/>
            <a:gdLst>
              <a:gd name="connsiteX0" fmla="*/ 360355 w 3687175"/>
              <a:gd name="connsiteY0" fmla="*/ 3345320 h 3345320"/>
              <a:gd name="connsiteX1" fmla="*/ 3292741 w 3687175"/>
              <a:gd name="connsiteY1" fmla="*/ 2687673 h 3345320"/>
              <a:gd name="connsiteX2" fmla="*/ 3495440 w 3687175"/>
              <a:gd name="connsiteY2" fmla="*/ 1007519 h 3345320"/>
              <a:gd name="connsiteX3" fmla="*/ 1774747 w 3687175"/>
              <a:gd name="connsiteY3" fmla="*/ 183208 h 3345320"/>
              <a:gd name="connsiteX4" fmla="*/ 0 w 3687175"/>
              <a:gd name="connsiteY4" fmla="*/ 16544 h 334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75" h="3345320">
                <a:moveTo>
                  <a:pt x="360355" y="3345320"/>
                </a:moveTo>
                <a:cubicBezTo>
                  <a:pt x="1565291" y="3211313"/>
                  <a:pt x="2770227" y="3077306"/>
                  <a:pt x="3292741" y="2687673"/>
                </a:cubicBezTo>
                <a:cubicBezTo>
                  <a:pt x="3815255" y="2298040"/>
                  <a:pt x="3748439" y="1424930"/>
                  <a:pt x="3495440" y="1007519"/>
                </a:cubicBezTo>
                <a:cubicBezTo>
                  <a:pt x="3242441" y="590108"/>
                  <a:pt x="2357320" y="348370"/>
                  <a:pt x="1774747" y="183208"/>
                </a:cubicBezTo>
                <a:cubicBezTo>
                  <a:pt x="1192174" y="18046"/>
                  <a:pt x="102851" y="-29251"/>
                  <a:pt x="0" y="1654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DFB6F5D7-0D85-9497-08B1-EF1370804241}"/>
              </a:ext>
            </a:extLst>
          </p:cNvPr>
          <p:cNvSpPr/>
          <p:nvPr/>
        </p:nvSpPr>
        <p:spPr>
          <a:xfrm rot="16047096" flipH="1">
            <a:off x="6922300" y="1492390"/>
            <a:ext cx="140550" cy="248781"/>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6F42317-C6BC-7CA7-11AE-84AA2665AC0F}"/>
              </a:ext>
            </a:extLst>
          </p:cNvPr>
          <p:cNvSpPr txBox="1"/>
          <p:nvPr/>
        </p:nvSpPr>
        <p:spPr>
          <a:xfrm>
            <a:off x="7065755" y="2738775"/>
            <a:ext cx="928688" cy="369332"/>
          </a:xfrm>
          <a:prstGeom prst="rect">
            <a:avLst/>
          </a:prstGeom>
          <a:noFill/>
        </p:spPr>
        <p:txBody>
          <a:bodyPr wrap="square" rtlCol="0">
            <a:spAutoFit/>
          </a:bodyPr>
          <a:lstStyle/>
          <a:p>
            <a:r>
              <a:rPr lang="en-US" b="1" dirty="0">
                <a:solidFill>
                  <a:schemeClr val="bg1"/>
                </a:solidFill>
              </a:rPr>
              <a:t>$4.5 T</a:t>
            </a:r>
          </a:p>
        </p:txBody>
      </p:sp>
      <p:sp>
        <p:nvSpPr>
          <p:cNvPr id="11" name="TextBox 10">
            <a:extLst>
              <a:ext uri="{FF2B5EF4-FFF2-40B4-BE49-F238E27FC236}">
                <a16:creationId xmlns:a16="http://schemas.microsoft.com/office/drawing/2014/main" id="{1DF2F78B-267F-6020-441A-84F648CF9A4E}"/>
              </a:ext>
            </a:extLst>
          </p:cNvPr>
          <p:cNvSpPr txBox="1"/>
          <p:nvPr/>
        </p:nvSpPr>
        <p:spPr>
          <a:xfrm>
            <a:off x="3667781" y="3306411"/>
            <a:ext cx="1013497" cy="369332"/>
          </a:xfrm>
          <a:prstGeom prst="rect">
            <a:avLst/>
          </a:prstGeom>
          <a:noFill/>
        </p:spPr>
        <p:txBody>
          <a:bodyPr wrap="square" rtlCol="0">
            <a:spAutoFit/>
          </a:bodyPr>
          <a:lstStyle/>
          <a:p>
            <a:r>
              <a:rPr lang="en-US" b="1" dirty="0">
                <a:solidFill>
                  <a:srgbClr val="FFFF00"/>
                </a:solidFill>
              </a:rPr>
              <a:t>$14 M</a:t>
            </a:r>
          </a:p>
        </p:txBody>
      </p:sp>
      <p:sp>
        <p:nvSpPr>
          <p:cNvPr id="21" name="Freeform: Shape 20">
            <a:extLst>
              <a:ext uri="{FF2B5EF4-FFF2-40B4-BE49-F238E27FC236}">
                <a16:creationId xmlns:a16="http://schemas.microsoft.com/office/drawing/2014/main" id="{43AAD336-C5D3-50D4-4598-94053D414BEA}"/>
              </a:ext>
            </a:extLst>
          </p:cNvPr>
          <p:cNvSpPr/>
          <p:nvPr/>
        </p:nvSpPr>
        <p:spPr>
          <a:xfrm>
            <a:off x="6891783" y="1340644"/>
            <a:ext cx="4866147" cy="5028625"/>
          </a:xfrm>
          <a:custGeom>
            <a:avLst/>
            <a:gdLst>
              <a:gd name="connsiteX0" fmla="*/ 76575 w 4857138"/>
              <a:gd name="connsiteY0" fmla="*/ 5009016 h 5009016"/>
              <a:gd name="connsiteX1" fmla="*/ 1391870 w 4857138"/>
              <a:gd name="connsiteY1" fmla="*/ 4788299 h 5009016"/>
              <a:gd name="connsiteX2" fmla="*/ 2995448 w 4857138"/>
              <a:gd name="connsiteY2" fmla="*/ 4279298 h 5009016"/>
              <a:gd name="connsiteX3" fmla="*/ 4076512 w 4857138"/>
              <a:gd name="connsiteY3" fmla="*/ 3716244 h 5009016"/>
              <a:gd name="connsiteX4" fmla="*/ 4743169 w 4857138"/>
              <a:gd name="connsiteY4" fmla="*/ 2936977 h 5009016"/>
              <a:gd name="connsiteX5" fmla="*/ 4855779 w 4857138"/>
              <a:gd name="connsiteY5" fmla="*/ 2423471 h 5009016"/>
              <a:gd name="connsiteX6" fmla="*/ 4734160 w 4857138"/>
              <a:gd name="connsiteY6" fmla="*/ 1955010 h 5009016"/>
              <a:gd name="connsiteX7" fmla="*/ 4436867 w 4857138"/>
              <a:gd name="connsiteY7" fmla="*/ 1608169 h 5009016"/>
              <a:gd name="connsiteX8" fmla="*/ 4067504 w 4857138"/>
              <a:gd name="connsiteY8" fmla="*/ 1207274 h 5009016"/>
              <a:gd name="connsiteX9" fmla="*/ 3517963 w 4857138"/>
              <a:gd name="connsiteY9" fmla="*/ 851424 h 5009016"/>
              <a:gd name="connsiteX10" fmla="*/ 2905360 w 4857138"/>
              <a:gd name="connsiteY10" fmla="*/ 549627 h 5009016"/>
              <a:gd name="connsiteX11" fmla="*/ 2279243 w 4857138"/>
              <a:gd name="connsiteY11" fmla="*/ 333414 h 5009016"/>
              <a:gd name="connsiteX12" fmla="*/ 1603578 w 4857138"/>
              <a:gd name="connsiteY12" fmla="*/ 166750 h 5009016"/>
              <a:gd name="connsiteX13" fmla="*/ 666656 w 4857138"/>
              <a:gd name="connsiteY13" fmla="*/ 27113 h 5009016"/>
              <a:gd name="connsiteX14" fmla="*/ 0 w 4857138"/>
              <a:gd name="connsiteY14" fmla="*/ 86 h 500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57138" h="5009016">
                <a:moveTo>
                  <a:pt x="76575" y="5009016"/>
                </a:moveTo>
                <a:cubicBezTo>
                  <a:pt x="490983" y="4959467"/>
                  <a:pt x="905391" y="4909919"/>
                  <a:pt x="1391870" y="4788299"/>
                </a:cubicBezTo>
                <a:cubicBezTo>
                  <a:pt x="1878349" y="4666679"/>
                  <a:pt x="2548008" y="4457974"/>
                  <a:pt x="2995448" y="4279298"/>
                </a:cubicBezTo>
                <a:cubicBezTo>
                  <a:pt x="3442888" y="4100622"/>
                  <a:pt x="3785225" y="3939964"/>
                  <a:pt x="4076512" y="3716244"/>
                </a:cubicBezTo>
                <a:cubicBezTo>
                  <a:pt x="4367799" y="3492524"/>
                  <a:pt x="4613291" y="3152439"/>
                  <a:pt x="4743169" y="2936977"/>
                </a:cubicBezTo>
                <a:cubicBezTo>
                  <a:pt x="4873047" y="2721515"/>
                  <a:pt x="4857280" y="2587132"/>
                  <a:pt x="4855779" y="2423471"/>
                </a:cubicBezTo>
                <a:cubicBezTo>
                  <a:pt x="4854278" y="2259810"/>
                  <a:pt x="4803979" y="2090894"/>
                  <a:pt x="4734160" y="1955010"/>
                </a:cubicBezTo>
                <a:cubicBezTo>
                  <a:pt x="4664341" y="1819126"/>
                  <a:pt x="4547976" y="1732792"/>
                  <a:pt x="4436867" y="1608169"/>
                </a:cubicBezTo>
                <a:cubicBezTo>
                  <a:pt x="4325758" y="1483546"/>
                  <a:pt x="4220655" y="1333398"/>
                  <a:pt x="4067504" y="1207274"/>
                </a:cubicBezTo>
                <a:cubicBezTo>
                  <a:pt x="3914353" y="1081150"/>
                  <a:pt x="3711654" y="961032"/>
                  <a:pt x="3517963" y="851424"/>
                </a:cubicBezTo>
                <a:cubicBezTo>
                  <a:pt x="3324272" y="741816"/>
                  <a:pt x="3111813" y="635962"/>
                  <a:pt x="2905360" y="549627"/>
                </a:cubicBezTo>
                <a:cubicBezTo>
                  <a:pt x="2698907" y="463292"/>
                  <a:pt x="2496207" y="397227"/>
                  <a:pt x="2279243" y="333414"/>
                </a:cubicBezTo>
                <a:cubicBezTo>
                  <a:pt x="2062279" y="269601"/>
                  <a:pt x="1872342" y="217800"/>
                  <a:pt x="1603578" y="166750"/>
                </a:cubicBezTo>
                <a:cubicBezTo>
                  <a:pt x="1334814" y="115700"/>
                  <a:pt x="933919" y="54890"/>
                  <a:pt x="666656" y="27113"/>
                </a:cubicBezTo>
                <a:cubicBezTo>
                  <a:pt x="399393" y="-664"/>
                  <a:pt x="199696" y="-289"/>
                  <a:pt x="0" y="86"/>
                </a:cubicBezTo>
              </a:path>
            </a:pathLst>
          </a:cu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420115D-B1CC-D8B6-3212-C84440296888}"/>
              </a:ext>
            </a:extLst>
          </p:cNvPr>
          <p:cNvSpPr/>
          <p:nvPr/>
        </p:nvSpPr>
        <p:spPr>
          <a:xfrm>
            <a:off x="6891783" y="1463941"/>
            <a:ext cx="4566835" cy="4612540"/>
          </a:xfrm>
          <a:custGeom>
            <a:avLst/>
            <a:gdLst>
              <a:gd name="connsiteX0" fmla="*/ 99098 w 4566835"/>
              <a:gd name="connsiteY0" fmla="*/ 4612540 h 4612540"/>
              <a:gd name="connsiteX1" fmla="*/ 1495472 w 4566835"/>
              <a:gd name="connsiteY1" fmla="*/ 4436867 h 4612540"/>
              <a:gd name="connsiteX2" fmla="*/ 2405368 w 4566835"/>
              <a:gd name="connsiteY2" fmla="*/ 4229663 h 4612540"/>
              <a:gd name="connsiteX3" fmla="*/ 3572016 w 4566835"/>
              <a:gd name="connsiteY3" fmla="*/ 3689131 h 4612540"/>
              <a:gd name="connsiteX4" fmla="*/ 4306239 w 4566835"/>
              <a:gd name="connsiteY4" fmla="*/ 2977430 h 4612540"/>
              <a:gd name="connsiteX5" fmla="*/ 4562991 w 4566835"/>
              <a:gd name="connsiteY5" fmla="*/ 2135101 h 4612540"/>
              <a:gd name="connsiteX6" fmla="*/ 4144079 w 4566835"/>
              <a:gd name="connsiteY6" fmla="*/ 1405383 h 4612540"/>
              <a:gd name="connsiteX7" fmla="*/ 3648591 w 4566835"/>
              <a:gd name="connsiteY7" fmla="*/ 968453 h 4612540"/>
              <a:gd name="connsiteX8" fmla="*/ 3135086 w 4566835"/>
              <a:gd name="connsiteY8" fmla="*/ 662152 h 4612540"/>
              <a:gd name="connsiteX9" fmla="*/ 2554014 w 4566835"/>
              <a:gd name="connsiteY9" fmla="*/ 414408 h 4612540"/>
              <a:gd name="connsiteX10" fmla="*/ 1450428 w 4566835"/>
              <a:gd name="connsiteY10" fmla="*/ 144142 h 4612540"/>
              <a:gd name="connsiteX11" fmla="*/ 860347 w 4566835"/>
              <a:gd name="connsiteY11" fmla="*/ 40540 h 4612540"/>
              <a:gd name="connsiteX12" fmla="*/ 0 w 4566835"/>
              <a:gd name="connsiteY12" fmla="*/ 0 h 461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6835" h="4612540">
                <a:moveTo>
                  <a:pt x="99098" y="4612540"/>
                </a:moveTo>
                <a:cubicBezTo>
                  <a:pt x="605096" y="4556610"/>
                  <a:pt x="1111094" y="4500680"/>
                  <a:pt x="1495472" y="4436867"/>
                </a:cubicBezTo>
                <a:cubicBezTo>
                  <a:pt x="1879850" y="4373054"/>
                  <a:pt x="2059277" y="4354286"/>
                  <a:pt x="2405368" y="4229663"/>
                </a:cubicBezTo>
                <a:cubicBezTo>
                  <a:pt x="2751459" y="4105040"/>
                  <a:pt x="3255204" y="3897836"/>
                  <a:pt x="3572016" y="3689131"/>
                </a:cubicBezTo>
                <a:cubicBezTo>
                  <a:pt x="3888828" y="3480426"/>
                  <a:pt x="4141077" y="3236435"/>
                  <a:pt x="4306239" y="2977430"/>
                </a:cubicBezTo>
                <a:cubicBezTo>
                  <a:pt x="4471402" y="2718425"/>
                  <a:pt x="4590018" y="2397109"/>
                  <a:pt x="4562991" y="2135101"/>
                </a:cubicBezTo>
                <a:cubicBezTo>
                  <a:pt x="4535964" y="1873093"/>
                  <a:pt x="4296479" y="1599824"/>
                  <a:pt x="4144079" y="1405383"/>
                </a:cubicBezTo>
                <a:cubicBezTo>
                  <a:pt x="3991679" y="1210942"/>
                  <a:pt x="3816756" y="1092325"/>
                  <a:pt x="3648591" y="968453"/>
                </a:cubicBezTo>
                <a:cubicBezTo>
                  <a:pt x="3480426" y="844581"/>
                  <a:pt x="3317515" y="754493"/>
                  <a:pt x="3135086" y="662152"/>
                </a:cubicBezTo>
                <a:cubicBezTo>
                  <a:pt x="2952657" y="569811"/>
                  <a:pt x="2834790" y="500743"/>
                  <a:pt x="2554014" y="414408"/>
                </a:cubicBezTo>
                <a:cubicBezTo>
                  <a:pt x="2273238" y="328073"/>
                  <a:pt x="1732706" y="206453"/>
                  <a:pt x="1450428" y="144142"/>
                </a:cubicBezTo>
                <a:cubicBezTo>
                  <a:pt x="1168150" y="81831"/>
                  <a:pt x="1102085" y="64564"/>
                  <a:pt x="860347" y="40540"/>
                </a:cubicBezTo>
                <a:cubicBezTo>
                  <a:pt x="618609" y="16516"/>
                  <a:pt x="309304" y="8258"/>
                  <a:pt x="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C1992547-2888-3F4B-1CBB-8D8E8F34059A}"/>
              </a:ext>
            </a:extLst>
          </p:cNvPr>
          <p:cNvSpPr/>
          <p:nvPr/>
        </p:nvSpPr>
        <p:spPr>
          <a:xfrm rot="16047096" flipH="1">
            <a:off x="6922896" y="1348027"/>
            <a:ext cx="119169" cy="228866"/>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Isosceles Triangle 55">
            <a:extLst>
              <a:ext uri="{FF2B5EF4-FFF2-40B4-BE49-F238E27FC236}">
                <a16:creationId xmlns:a16="http://schemas.microsoft.com/office/drawing/2014/main" id="{9806A777-CD0E-6C44-280D-7376D7E743B8}"/>
              </a:ext>
            </a:extLst>
          </p:cNvPr>
          <p:cNvSpPr/>
          <p:nvPr/>
        </p:nvSpPr>
        <p:spPr>
          <a:xfrm rot="15940404">
            <a:off x="6931820" y="1245152"/>
            <a:ext cx="85725" cy="176180"/>
          </a:xfrm>
          <a:prstGeom prst="triangl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23F837A3-9609-740C-5E29-F871E8A30436}"/>
              </a:ext>
            </a:extLst>
          </p:cNvPr>
          <p:cNvSpPr txBox="1"/>
          <p:nvPr/>
        </p:nvSpPr>
        <p:spPr>
          <a:xfrm>
            <a:off x="7192081" y="5583481"/>
            <a:ext cx="1040670" cy="369332"/>
          </a:xfrm>
          <a:prstGeom prst="rect">
            <a:avLst/>
          </a:prstGeom>
          <a:noFill/>
        </p:spPr>
        <p:txBody>
          <a:bodyPr wrap="none" rtlCol="0">
            <a:spAutoFit/>
          </a:bodyPr>
          <a:lstStyle/>
          <a:p>
            <a:r>
              <a:rPr lang="en-US" b="1" dirty="0">
                <a:solidFill>
                  <a:srgbClr val="FFFF00"/>
                </a:solidFill>
              </a:rPr>
              <a:t>$ 180 M</a:t>
            </a:r>
          </a:p>
        </p:txBody>
      </p:sp>
      <p:sp>
        <p:nvSpPr>
          <p:cNvPr id="58" name="TextBox 57">
            <a:extLst>
              <a:ext uri="{FF2B5EF4-FFF2-40B4-BE49-F238E27FC236}">
                <a16:creationId xmlns:a16="http://schemas.microsoft.com/office/drawing/2014/main" id="{21B0F28F-AF32-A443-74ED-C1BE9B280174}"/>
              </a:ext>
            </a:extLst>
          </p:cNvPr>
          <p:cNvSpPr txBox="1"/>
          <p:nvPr/>
        </p:nvSpPr>
        <p:spPr>
          <a:xfrm>
            <a:off x="8556688" y="4760417"/>
            <a:ext cx="707245" cy="369332"/>
          </a:xfrm>
          <a:prstGeom prst="rect">
            <a:avLst/>
          </a:prstGeom>
          <a:noFill/>
        </p:spPr>
        <p:txBody>
          <a:bodyPr wrap="none" rtlCol="0">
            <a:spAutoFit/>
          </a:bodyPr>
          <a:lstStyle/>
          <a:p>
            <a:r>
              <a:rPr lang="en-US" b="1" dirty="0">
                <a:solidFill>
                  <a:srgbClr val="FFFF00"/>
                </a:solidFill>
              </a:rPr>
              <a:t>$ 1 B</a:t>
            </a:r>
          </a:p>
        </p:txBody>
      </p:sp>
      <p:sp>
        <p:nvSpPr>
          <p:cNvPr id="28" name="TextBox 27">
            <a:extLst>
              <a:ext uri="{FF2B5EF4-FFF2-40B4-BE49-F238E27FC236}">
                <a16:creationId xmlns:a16="http://schemas.microsoft.com/office/drawing/2014/main" id="{30F56D28-6087-E4F2-E948-3A8C834DA37C}"/>
              </a:ext>
            </a:extLst>
          </p:cNvPr>
          <p:cNvSpPr txBox="1"/>
          <p:nvPr/>
        </p:nvSpPr>
        <p:spPr>
          <a:xfrm>
            <a:off x="8395349" y="6400781"/>
            <a:ext cx="3631861" cy="369332"/>
          </a:xfrm>
          <a:prstGeom prst="rect">
            <a:avLst/>
          </a:prstGeom>
          <a:noFill/>
        </p:spPr>
        <p:txBody>
          <a:bodyPr wrap="square" rtlCol="0">
            <a:spAutoFit/>
          </a:bodyPr>
          <a:lstStyle/>
          <a:p>
            <a:r>
              <a:rPr lang="en-US" dirty="0">
                <a:solidFill>
                  <a:srgbClr val="FFFF00"/>
                </a:solidFill>
              </a:rPr>
              <a:t>All amounts estimated for 2021</a:t>
            </a:r>
          </a:p>
        </p:txBody>
      </p:sp>
    </p:spTree>
    <p:extLst>
      <p:ext uri="{BB962C8B-B14F-4D97-AF65-F5344CB8AC3E}">
        <p14:creationId xmlns:p14="http://schemas.microsoft.com/office/powerpoint/2010/main" val="1654823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4162-41BE-26B4-5162-01EF0B81AEA6}"/>
              </a:ext>
            </a:extLst>
          </p:cNvPr>
          <p:cNvSpPr>
            <a:spLocks noGrp="1"/>
          </p:cNvSpPr>
          <p:nvPr>
            <p:ph type="title" idx="4294967295"/>
          </p:nvPr>
        </p:nvSpPr>
        <p:spPr>
          <a:xfrm>
            <a:off x="1243013" y="247651"/>
            <a:ext cx="9918700" cy="1400175"/>
          </a:xfrm>
        </p:spPr>
        <p:txBody>
          <a:bodyPr/>
          <a:lstStyle/>
          <a:p>
            <a:r>
              <a:rPr lang="en-US" dirty="0">
                <a:solidFill>
                  <a:srgbClr val="FFFF00"/>
                </a:solidFill>
              </a:rPr>
              <a:t>Where is the Blob vulnerable?</a:t>
            </a:r>
          </a:p>
        </p:txBody>
      </p:sp>
      <p:sp>
        <p:nvSpPr>
          <p:cNvPr id="3" name="Content Placeholder 2">
            <a:extLst>
              <a:ext uri="{FF2B5EF4-FFF2-40B4-BE49-F238E27FC236}">
                <a16:creationId xmlns:a16="http://schemas.microsoft.com/office/drawing/2014/main" id="{5B01C9FA-DA93-642F-9B88-58E74679BB45}"/>
              </a:ext>
            </a:extLst>
          </p:cNvPr>
          <p:cNvSpPr>
            <a:spLocks noGrp="1"/>
          </p:cNvSpPr>
          <p:nvPr>
            <p:ph idx="4294967295"/>
          </p:nvPr>
        </p:nvSpPr>
        <p:spPr>
          <a:xfrm>
            <a:off x="1096962" y="1255713"/>
            <a:ext cx="10287000" cy="4195762"/>
          </a:xfrm>
        </p:spPr>
        <p:txBody>
          <a:bodyPr>
            <a:normAutofit/>
          </a:bodyPr>
          <a:lstStyle/>
          <a:p>
            <a:r>
              <a:rPr lang="en-US" sz="2800" dirty="0"/>
              <a:t>The Congressional committees controlling funding</a:t>
            </a:r>
          </a:p>
          <a:p>
            <a:pPr lvl="1"/>
            <a:r>
              <a:rPr lang="en-US" sz="2400" dirty="0"/>
              <a:t>A small number of house and senate members control the defense budget</a:t>
            </a:r>
          </a:p>
          <a:p>
            <a:pPr lvl="1"/>
            <a:r>
              <a:rPr lang="en-US" sz="2400" dirty="0"/>
              <a:t>Campaign funding is vital to securing and holding seats in Congress</a:t>
            </a:r>
          </a:p>
          <a:p>
            <a:r>
              <a:rPr lang="en-US" sz="2800" dirty="0"/>
              <a:t>The corporate funding of key politicians</a:t>
            </a:r>
          </a:p>
          <a:p>
            <a:pPr lvl="1"/>
            <a:r>
              <a:rPr lang="en-US" sz="2400" dirty="0"/>
              <a:t>Citizen action against arms makers funding campaigns</a:t>
            </a:r>
          </a:p>
          <a:p>
            <a:pPr lvl="1"/>
            <a:r>
              <a:rPr lang="en-US" sz="2400" dirty="0"/>
              <a:t>ESG institutional investor activism against politically active arms makers</a:t>
            </a:r>
          </a:p>
        </p:txBody>
      </p:sp>
    </p:spTree>
    <p:extLst>
      <p:ext uri="{BB962C8B-B14F-4D97-AF65-F5344CB8AC3E}">
        <p14:creationId xmlns:p14="http://schemas.microsoft.com/office/powerpoint/2010/main" val="4241633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0E7D-BC56-CB0E-D933-384A79D8E733}"/>
              </a:ext>
            </a:extLst>
          </p:cNvPr>
          <p:cNvSpPr>
            <a:spLocks noGrp="1"/>
          </p:cNvSpPr>
          <p:nvPr>
            <p:ph type="title" idx="4294967295"/>
          </p:nvPr>
        </p:nvSpPr>
        <p:spPr>
          <a:xfrm>
            <a:off x="1855837" y="428876"/>
            <a:ext cx="9404350" cy="1400175"/>
          </a:xfrm>
        </p:spPr>
        <p:txBody>
          <a:bodyPr/>
          <a:lstStyle/>
          <a:p>
            <a:r>
              <a:rPr lang="en-US" dirty="0">
                <a:solidFill>
                  <a:srgbClr val="FFFF00"/>
                </a:solidFill>
              </a:rPr>
              <a:t>How Congress Funds the Military</a:t>
            </a:r>
          </a:p>
        </p:txBody>
      </p:sp>
      <p:sp>
        <p:nvSpPr>
          <p:cNvPr id="3" name="Content Placeholder 2">
            <a:extLst>
              <a:ext uri="{FF2B5EF4-FFF2-40B4-BE49-F238E27FC236}">
                <a16:creationId xmlns:a16="http://schemas.microsoft.com/office/drawing/2014/main" id="{CFFDC3E7-538B-CDC2-1502-B6180222B9C1}"/>
              </a:ext>
            </a:extLst>
          </p:cNvPr>
          <p:cNvSpPr>
            <a:spLocks noGrp="1"/>
          </p:cNvSpPr>
          <p:nvPr>
            <p:ph idx="4294967295"/>
          </p:nvPr>
        </p:nvSpPr>
        <p:spPr>
          <a:xfrm>
            <a:off x="1570278" y="3043388"/>
            <a:ext cx="8945563" cy="2587391"/>
          </a:xfrm>
        </p:spPr>
        <p:txBody>
          <a:bodyPr>
            <a:normAutofit/>
          </a:bodyPr>
          <a:lstStyle/>
          <a:p>
            <a:pPr lvl="1"/>
            <a:r>
              <a:rPr lang="en-US" sz="2400" dirty="0"/>
              <a:t>Party leaders control committee appointments</a:t>
            </a:r>
          </a:p>
          <a:p>
            <a:pPr lvl="1"/>
            <a:r>
              <a:rPr lang="en-US" sz="2400" dirty="0"/>
              <a:t>Committee chairs control committee agenda</a:t>
            </a:r>
          </a:p>
          <a:p>
            <a:pPr lvl="1"/>
            <a:r>
              <a:rPr lang="en-US" sz="2400" dirty="0"/>
              <a:t>Blob campaign donors protect Blob-friendly committee member seats</a:t>
            </a:r>
          </a:p>
          <a:p>
            <a:pPr lvl="1"/>
            <a:r>
              <a:rPr lang="en-US" sz="2400" dirty="0"/>
              <a:t>Average cost of campaign for House seat: $2 M</a:t>
            </a:r>
          </a:p>
        </p:txBody>
      </p:sp>
      <p:graphicFrame>
        <p:nvGraphicFramePr>
          <p:cNvPr id="4" name="Table 4">
            <a:extLst>
              <a:ext uri="{FF2B5EF4-FFF2-40B4-BE49-F238E27FC236}">
                <a16:creationId xmlns:a16="http://schemas.microsoft.com/office/drawing/2014/main" id="{0FFC9657-10F8-89C5-ECB6-5AF759E84904}"/>
              </a:ext>
            </a:extLst>
          </p:cNvPr>
          <p:cNvGraphicFramePr>
            <a:graphicFrameLocks noGrp="1"/>
          </p:cNvGraphicFramePr>
          <p:nvPr>
            <p:extLst>
              <p:ext uri="{D42A27DB-BD31-4B8C-83A1-F6EECF244321}">
                <p14:modId xmlns:p14="http://schemas.microsoft.com/office/powerpoint/2010/main" val="2237633711"/>
              </p:ext>
            </p:extLst>
          </p:nvPr>
        </p:nvGraphicFramePr>
        <p:xfrm>
          <a:off x="1964622" y="1364560"/>
          <a:ext cx="8040839" cy="1371600"/>
        </p:xfrm>
        <a:graphic>
          <a:graphicData uri="http://schemas.openxmlformats.org/drawingml/2006/table">
            <a:tbl>
              <a:tblPr firstRow="1" bandRow="1">
                <a:tableStyleId>{5C22544A-7EE6-4342-B048-85BDC9FD1C3A}</a:tableStyleId>
              </a:tblPr>
              <a:tblGrid>
                <a:gridCol w="2755778">
                  <a:extLst>
                    <a:ext uri="{9D8B030D-6E8A-4147-A177-3AD203B41FA5}">
                      <a16:colId xmlns:a16="http://schemas.microsoft.com/office/drawing/2014/main" val="2426937610"/>
                    </a:ext>
                  </a:extLst>
                </a:gridCol>
                <a:gridCol w="2577474">
                  <a:extLst>
                    <a:ext uri="{9D8B030D-6E8A-4147-A177-3AD203B41FA5}">
                      <a16:colId xmlns:a16="http://schemas.microsoft.com/office/drawing/2014/main" val="3071827876"/>
                    </a:ext>
                  </a:extLst>
                </a:gridCol>
                <a:gridCol w="2707587">
                  <a:extLst>
                    <a:ext uri="{9D8B030D-6E8A-4147-A177-3AD203B41FA5}">
                      <a16:colId xmlns:a16="http://schemas.microsoft.com/office/drawing/2014/main" val="1183078355"/>
                    </a:ext>
                  </a:extLst>
                </a:gridCol>
              </a:tblGrid>
              <a:tr h="370840">
                <a:tc>
                  <a:txBody>
                    <a:bodyPr/>
                    <a:lstStyle/>
                    <a:p>
                      <a:r>
                        <a:rPr lang="en-US" sz="2400" dirty="0"/>
                        <a:t>Committee</a:t>
                      </a:r>
                    </a:p>
                  </a:txBody>
                  <a:tcPr/>
                </a:tc>
                <a:tc>
                  <a:txBody>
                    <a:bodyPr/>
                    <a:lstStyle/>
                    <a:p>
                      <a:r>
                        <a:rPr lang="en-US" sz="2400" dirty="0"/>
                        <a:t>House Members</a:t>
                      </a:r>
                    </a:p>
                  </a:txBody>
                  <a:tcPr/>
                </a:tc>
                <a:tc>
                  <a:txBody>
                    <a:bodyPr/>
                    <a:lstStyle/>
                    <a:p>
                      <a:r>
                        <a:rPr lang="en-US" sz="2400" dirty="0"/>
                        <a:t>Senate Members</a:t>
                      </a:r>
                    </a:p>
                  </a:txBody>
                  <a:tcPr/>
                </a:tc>
                <a:extLst>
                  <a:ext uri="{0D108BD9-81ED-4DB2-BD59-A6C34878D82A}">
                    <a16:rowId xmlns:a16="http://schemas.microsoft.com/office/drawing/2014/main" val="1008510176"/>
                  </a:ext>
                </a:extLst>
              </a:tr>
              <a:tr h="370840">
                <a:tc>
                  <a:txBody>
                    <a:bodyPr/>
                    <a:lstStyle/>
                    <a:p>
                      <a:r>
                        <a:rPr lang="en-US" sz="2400" b="1" dirty="0"/>
                        <a:t>Appropriations</a:t>
                      </a:r>
                    </a:p>
                  </a:txBody>
                  <a:tcPr/>
                </a:tc>
                <a:tc>
                  <a:txBody>
                    <a:bodyPr/>
                    <a:lstStyle/>
                    <a:p>
                      <a:r>
                        <a:rPr lang="en-US" sz="2400" b="1" dirty="0"/>
                        <a:t>59</a:t>
                      </a:r>
                    </a:p>
                  </a:txBody>
                  <a:tcPr/>
                </a:tc>
                <a:tc>
                  <a:txBody>
                    <a:bodyPr/>
                    <a:lstStyle/>
                    <a:p>
                      <a:r>
                        <a:rPr lang="en-US" sz="2400" b="1" dirty="0"/>
                        <a:t>30</a:t>
                      </a:r>
                    </a:p>
                  </a:txBody>
                  <a:tcPr/>
                </a:tc>
                <a:extLst>
                  <a:ext uri="{0D108BD9-81ED-4DB2-BD59-A6C34878D82A}">
                    <a16:rowId xmlns:a16="http://schemas.microsoft.com/office/drawing/2014/main" val="716432736"/>
                  </a:ext>
                </a:extLst>
              </a:tr>
              <a:tr h="370840">
                <a:tc>
                  <a:txBody>
                    <a:bodyPr/>
                    <a:lstStyle/>
                    <a:p>
                      <a:r>
                        <a:rPr lang="en-US" sz="2400" b="1" dirty="0"/>
                        <a:t>Armed Services</a:t>
                      </a:r>
                    </a:p>
                  </a:txBody>
                  <a:tcPr/>
                </a:tc>
                <a:tc>
                  <a:txBody>
                    <a:bodyPr/>
                    <a:lstStyle/>
                    <a:p>
                      <a:r>
                        <a:rPr lang="en-US" sz="2400" b="1" dirty="0"/>
                        <a:t>59</a:t>
                      </a:r>
                    </a:p>
                  </a:txBody>
                  <a:tcPr/>
                </a:tc>
                <a:tc>
                  <a:txBody>
                    <a:bodyPr/>
                    <a:lstStyle/>
                    <a:p>
                      <a:r>
                        <a:rPr lang="en-US" sz="2400" b="1" dirty="0"/>
                        <a:t>24</a:t>
                      </a:r>
                    </a:p>
                  </a:txBody>
                  <a:tcPr/>
                </a:tc>
                <a:extLst>
                  <a:ext uri="{0D108BD9-81ED-4DB2-BD59-A6C34878D82A}">
                    <a16:rowId xmlns:a16="http://schemas.microsoft.com/office/drawing/2014/main" val="3722751150"/>
                  </a:ext>
                </a:extLst>
              </a:tr>
            </a:tbl>
          </a:graphicData>
        </a:graphic>
      </p:graphicFrame>
    </p:spTree>
    <p:extLst>
      <p:ext uri="{BB962C8B-B14F-4D97-AF65-F5344CB8AC3E}">
        <p14:creationId xmlns:p14="http://schemas.microsoft.com/office/powerpoint/2010/main" val="86718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C7C7-07AB-2AC9-A21D-B09303B7AB3C}"/>
              </a:ext>
            </a:extLst>
          </p:cNvPr>
          <p:cNvSpPr>
            <a:spLocks noGrp="1"/>
          </p:cNvSpPr>
          <p:nvPr>
            <p:ph type="title" idx="4294967295"/>
          </p:nvPr>
        </p:nvSpPr>
        <p:spPr>
          <a:xfrm>
            <a:off x="2138363" y="71439"/>
            <a:ext cx="11342687" cy="1400175"/>
          </a:xfrm>
        </p:spPr>
        <p:txBody>
          <a:bodyPr/>
          <a:lstStyle/>
          <a:p>
            <a:r>
              <a:rPr lang="en-US" dirty="0">
                <a:solidFill>
                  <a:srgbClr val="FFFF00"/>
                </a:solidFill>
              </a:rPr>
              <a:t>Arms Vendors Are Vulnerable </a:t>
            </a:r>
            <a:br>
              <a:rPr lang="en-US" dirty="0">
                <a:solidFill>
                  <a:srgbClr val="FFFF00"/>
                </a:solidFill>
              </a:rPr>
            </a:br>
            <a:r>
              <a:rPr lang="en-US" dirty="0">
                <a:solidFill>
                  <a:srgbClr val="FFFF00"/>
                </a:solidFill>
              </a:rPr>
              <a:t>To Public and Investor Pressure</a:t>
            </a:r>
          </a:p>
        </p:txBody>
      </p:sp>
      <p:pic>
        <p:nvPicPr>
          <p:cNvPr id="4" name="Picture 3" descr="A group of people holding signs&#10;&#10;Description automatically generated with low confidence">
            <a:extLst>
              <a:ext uri="{FF2B5EF4-FFF2-40B4-BE49-F238E27FC236}">
                <a16:creationId xmlns:a16="http://schemas.microsoft.com/office/drawing/2014/main" id="{69C75CB5-C9DF-8C6F-1A52-B8B537260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75" y="1485901"/>
            <a:ext cx="8553449" cy="4811316"/>
          </a:xfrm>
          <a:prstGeom prst="rect">
            <a:avLst/>
          </a:prstGeom>
        </p:spPr>
      </p:pic>
    </p:spTree>
    <p:extLst>
      <p:ext uri="{BB962C8B-B14F-4D97-AF65-F5344CB8AC3E}">
        <p14:creationId xmlns:p14="http://schemas.microsoft.com/office/powerpoint/2010/main" val="96294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2AD8-B28F-AF61-3CD0-FCC9A04CD41B}"/>
              </a:ext>
            </a:extLst>
          </p:cNvPr>
          <p:cNvSpPr>
            <a:spLocks noGrp="1"/>
          </p:cNvSpPr>
          <p:nvPr>
            <p:ph type="title" idx="4294967295"/>
          </p:nvPr>
        </p:nvSpPr>
        <p:spPr>
          <a:xfrm>
            <a:off x="1783756" y="472450"/>
            <a:ext cx="9404350" cy="1400175"/>
          </a:xfrm>
        </p:spPr>
        <p:txBody>
          <a:bodyPr/>
          <a:lstStyle/>
          <a:p>
            <a:r>
              <a:rPr lang="en-US" dirty="0">
                <a:solidFill>
                  <a:srgbClr val="FFFF00"/>
                </a:solidFill>
              </a:rPr>
              <a:t>Why Does the Blob Matter?</a:t>
            </a:r>
            <a:br>
              <a:rPr lang="en-US" dirty="0"/>
            </a:br>
            <a:r>
              <a:rPr lang="en-US" sz="3600" i="1" dirty="0">
                <a:solidFill>
                  <a:schemeClr val="tx1"/>
                </a:solidFill>
              </a:rPr>
              <a:t>The Blob pursues malignant policies</a:t>
            </a:r>
            <a:endParaRPr lang="en-US" i="1" dirty="0">
              <a:solidFill>
                <a:schemeClr val="tx1"/>
              </a:solidFill>
            </a:endParaRPr>
          </a:p>
        </p:txBody>
      </p:sp>
      <p:sp>
        <p:nvSpPr>
          <p:cNvPr id="3" name="Content Placeholder 2">
            <a:extLst>
              <a:ext uri="{FF2B5EF4-FFF2-40B4-BE49-F238E27FC236}">
                <a16:creationId xmlns:a16="http://schemas.microsoft.com/office/drawing/2014/main" id="{CD4FECA4-B05C-D15D-AE30-13B36D9D4067}"/>
              </a:ext>
            </a:extLst>
          </p:cNvPr>
          <p:cNvSpPr>
            <a:spLocks noGrp="1"/>
          </p:cNvSpPr>
          <p:nvPr>
            <p:ph idx="4294967295"/>
          </p:nvPr>
        </p:nvSpPr>
        <p:spPr>
          <a:xfrm>
            <a:off x="1360339" y="1971065"/>
            <a:ext cx="9967913" cy="4195762"/>
          </a:xfrm>
        </p:spPr>
        <p:txBody>
          <a:bodyPr/>
          <a:lstStyle/>
          <a:p>
            <a:r>
              <a:rPr lang="en-US" sz="2800" dirty="0"/>
              <a:t>The Blob kills people and wrecks nations</a:t>
            </a:r>
          </a:p>
          <a:p>
            <a:r>
              <a:rPr lang="en-US" sz="2800" dirty="0"/>
              <a:t>The Blob increases the danger of nuclear war</a:t>
            </a:r>
          </a:p>
          <a:p>
            <a:r>
              <a:rPr lang="en-US" sz="2800" dirty="0"/>
              <a:t>The Blob diverts enormous resources from civil society</a:t>
            </a:r>
          </a:p>
          <a:p>
            <a:r>
              <a:rPr lang="en-US" sz="2800" dirty="0"/>
              <a:t>The Blob operates according to an ideology that does not acknowledge failure</a:t>
            </a:r>
          </a:p>
        </p:txBody>
      </p:sp>
    </p:spTree>
    <p:extLst>
      <p:ext uri="{BB962C8B-B14F-4D97-AF65-F5344CB8AC3E}">
        <p14:creationId xmlns:p14="http://schemas.microsoft.com/office/powerpoint/2010/main" val="3318389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AED1-5E7F-4363-90AC-9DE402F04F39}"/>
              </a:ext>
            </a:extLst>
          </p:cNvPr>
          <p:cNvSpPr>
            <a:spLocks noGrp="1"/>
          </p:cNvSpPr>
          <p:nvPr>
            <p:ph type="title" idx="4294967295"/>
          </p:nvPr>
        </p:nvSpPr>
        <p:spPr>
          <a:xfrm>
            <a:off x="1072664" y="131412"/>
            <a:ext cx="10180020" cy="1914525"/>
          </a:xfrm>
        </p:spPr>
        <p:txBody>
          <a:bodyPr/>
          <a:lstStyle/>
          <a:p>
            <a:r>
              <a:rPr lang="en-US" sz="3200" dirty="0">
                <a:solidFill>
                  <a:srgbClr val="FFFF00"/>
                </a:solidFill>
              </a:rPr>
              <a:t>Raytheon Top Management Compensation 2018</a:t>
            </a:r>
          </a:p>
        </p:txBody>
      </p:sp>
      <p:pic>
        <p:nvPicPr>
          <p:cNvPr id="4" name="Picture 3">
            <a:extLst>
              <a:ext uri="{FF2B5EF4-FFF2-40B4-BE49-F238E27FC236}">
                <a16:creationId xmlns:a16="http://schemas.microsoft.com/office/drawing/2014/main" id="{FAE34262-D337-4F66-80A5-6A8A2552D004}"/>
              </a:ext>
            </a:extLst>
          </p:cNvPr>
          <p:cNvPicPr>
            <a:picLocks noChangeAspect="1"/>
          </p:cNvPicPr>
          <p:nvPr/>
        </p:nvPicPr>
        <p:blipFill>
          <a:blip r:embed="rId2"/>
          <a:stretch>
            <a:fillRect/>
          </a:stretch>
        </p:blipFill>
        <p:spPr>
          <a:xfrm>
            <a:off x="1700211" y="962247"/>
            <a:ext cx="8362950" cy="4419600"/>
          </a:xfrm>
          <a:prstGeom prst="rect">
            <a:avLst/>
          </a:prstGeom>
        </p:spPr>
      </p:pic>
      <p:pic>
        <p:nvPicPr>
          <p:cNvPr id="5" name="Picture 4">
            <a:extLst>
              <a:ext uri="{FF2B5EF4-FFF2-40B4-BE49-F238E27FC236}">
                <a16:creationId xmlns:a16="http://schemas.microsoft.com/office/drawing/2014/main" id="{624BDBFA-3DE3-4C57-A774-E31F033281DB}"/>
              </a:ext>
            </a:extLst>
          </p:cNvPr>
          <p:cNvPicPr>
            <a:picLocks noChangeAspect="1"/>
          </p:cNvPicPr>
          <p:nvPr/>
        </p:nvPicPr>
        <p:blipFill>
          <a:blip r:embed="rId3"/>
          <a:stretch>
            <a:fillRect/>
          </a:stretch>
        </p:blipFill>
        <p:spPr>
          <a:xfrm>
            <a:off x="4269579" y="5528706"/>
            <a:ext cx="3224213" cy="676646"/>
          </a:xfrm>
          <a:prstGeom prst="rect">
            <a:avLst/>
          </a:prstGeom>
        </p:spPr>
      </p:pic>
      <p:sp>
        <p:nvSpPr>
          <p:cNvPr id="6" name="Rectangle 5">
            <a:extLst>
              <a:ext uri="{FF2B5EF4-FFF2-40B4-BE49-F238E27FC236}">
                <a16:creationId xmlns:a16="http://schemas.microsoft.com/office/drawing/2014/main" id="{521C5EDA-29A4-40E4-8D48-B06C0CA9D3FC}"/>
              </a:ext>
            </a:extLst>
          </p:cNvPr>
          <p:cNvSpPr/>
          <p:nvPr/>
        </p:nvSpPr>
        <p:spPr>
          <a:xfrm>
            <a:off x="3757612" y="1571625"/>
            <a:ext cx="2338388"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C19F70B-92B1-440C-A937-4E68DC418665}"/>
              </a:ext>
            </a:extLst>
          </p:cNvPr>
          <p:cNvSpPr/>
          <p:nvPr/>
        </p:nvSpPr>
        <p:spPr>
          <a:xfrm>
            <a:off x="3757611" y="2790825"/>
            <a:ext cx="2405063"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4F70A2-6F9C-42EE-AD05-E6363A219A81}"/>
              </a:ext>
            </a:extLst>
          </p:cNvPr>
          <p:cNvSpPr/>
          <p:nvPr/>
        </p:nvSpPr>
        <p:spPr>
          <a:xfrm>
            <a:off x="3824287" y="4314825"/>
            <a:ext cx="2338388"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816925A-2A9D-4430-B528-064B33EBA944}"/>
              </a:ext>
            </a:extLst>
          </p:cNvPr>
          <p:cNvSpPr/>
          <p:nvPr/>
        </p:nvSpPr>
        <p:spPr>
          <a:xfrm>
            <a:off x="5229224" y="1376659"/>
            <a:ext cx="1000125"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12EE32-7BED-4130-ADB6-3235B539BF87}"/>
              </a:ext>
            </a:extLst>
          </p:cNvPr>
          <p:cNvSpPr/>
          <p:nvPr/>
        </p:nvSpPr>
        <p:spPr>
          <a:xfrm>
            <a:off x="4955381" y="2552995"/>
            <a:ext cx="1140619" cy="347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0A73C-AF8F-45A5-A9F6-6979FDA16E79}"/>
              </a:ext>
            </a:extLst>
          </p:cNvPr>
          <p:cNvSpPr/>
          <p:nvPr/>
        </p:nvSpPr>
        <p:spPr>
          <a:xfrm>
            <a:off x="5381624" y="1529059"/>
            <a:ext cx="1000125"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88E98EB-874E-4314-B9F5-38BA4297272C}"/>
              </a:ext>
            </a:extLst>
          </p:cNvPr>
          <p:cNvSpPr/>
          <p:nvPr/>
        </p:nvSpPr>
        <p:spPr>
          <a:xfrm>
            <a:off x="5162550" y="4067175"/>
            <a:ext cx="1000125"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311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75829-DEEC-43DF-8F01-3301E2D2DDD8}"/>
              </a:ext>
            </a:extLst>
          </p:cNvPr>
          <p:cNvSpPr>
            <a:spLocks noGrp="1"/>
          </p:cNvSpPr>
          <p:nvPr>
            <p:ph type="title" idx="4294967295"/>
          </p:nvPr>
        </p:nvSpPr>
        <p:spPr>
          <a:xfrm>
            <a:off x="756745" y="171418"/>
            <a:ext cx="10882711" cy="1914525"/>
          </a:xfrm>
        </p:spPr>
        <p:txBody>
          <a:bodyPr/>
          <a:lstStyle/>
          <a:p>
            <a:r>
              <a:rPr lang="en-US" sz="3200" dirty="0">
                <a:solidFill>
                  <a:srgbClr val="FFFF00"/>
                </a:solidFill>
              </a:rPr>
              <a:t>Targeted Divestment: A New Way to Fight the Blob</a:t>
            </a:r>
          </a:p>
        </p:txBody>
      </p:sp>
      <p:sp>
        <p:nvSpPr>
          <p:cNvPr id="3" name="Text Placeholder 2">
            <a:extLst>
              <a:ext uri="{FF2B5EF4-FFF2-40B4-BE49-F238E27FC236}">
                <a16:creationId xmlns:a16="http://schemas.microsoft.com/office/drawing/2014/main" id="{2AB21963-F4BA-48FB-B99A-52741F869626}"/>
              </a:ext>
            </a:extLst>
          </p:cNvPr>
          <p:cNvSpPr>
            <a:spLocks noGrp="1"/>
          </p:cNvSpPr>
          <p:nvPr>
            <p:ph type="body" idx="4294967295"/>
          </p:nvPr>
        </p:nvSpPr>
        <p:spPr>
          <a:xfrm>
            <a:off x="801862" y="824531"/>
            <a:ext cx="8824913" cy="860425"/>
          </a:xfrm>
        </p:spPr>
        <p:txBody>
          <a:bodyPr>
            <a:noAutofit/>
          </a:bodyPr>
          <a:lstStyle/>
          <a:p>
            <a:pPr marL="342900" indent="-342900">
              <a:buFont typeface="Arial" panose="020B0604020202020204" pitchFamily="34" charset="0"/>
              <a:buChar char="•"/>
            </a:pPr>
            <a:r>
              <a:rPr lang="en-US" sz="2400" dirty="0"/>
              <a:t>Executives are increasingly compensated by stock options and grants</a:t>
            </a:r>
          </a:p>
          <a:p>
            <a:pPr marL="342900" indent="-342900">
              <a:buFont typeface="Arial" panose="020B0604020202020204" pitchFamily="34" charset="0"/>
              <a:buChar char="•"/>
            </a:pPr>
            <a:r>
              <a:rPr lang="en-US" sz="2400" dirty="0"/>
              <a:t>Pay raises and bonuses are tied to stock price targets</a:t>
            </a:r>
          </a:p>
          <a:p>
            <a:pPr marL="342900" indent="-342900">
              <a:buFont typeface="Arial" panose="020B0604020202020204" pitchFamily="34" charset="0"/>
              <a:buChar char="•"/>
            </a:pPr>
            <a:r>
              <a:rPr lang="en-US" sz="2400" dirty="0"/>
              <a:t>Lowering the stock price directly impacts the earnings of top management</a:t>
            </a:r>
          </a:p>
          <a:p>
            <a:pPr marL="342900" indent="-342900">
              <a:buFont typeface="Arial" panose="020B0604020202020204" pitchFamily="34" charset="0"/>
              <a:buChar char="•"/>
            </a:pPr>
            <a:r>
              <a:rPr lang="en-US" sz="2400" dirty="0"/>
              <a:t>Divestment of stock by large investment institutions can change the behavior of senior management</a:t>
            </a:r>
          </a:p>
          <a:p>
            <a:pPr marL="342900" indent="-342900">
              <a:buFont typeface="Arial" panose="020B0604020202020204" pitchFamily="34" charset="0"/>
              <a:buChar char="•"/>
            </a:pPr>
            <a:r>
              <a:rPr lang="en-US" sz="2400" dirty="0"/>
              <a:t>Public investment institutions are increasingly using social responsibility as an investment criterion</a:t>
            </a:r>
          </a:p>
          <a:p>
            <a:pPr marL="342900" indent="-342900">
              <a:buFont typeface="Arial" panose="020B0604020202020204" pitchFamily="34" charset="0"/>
              <a:buChar char="•"/>
            </a:pPr>
            <a:r>
              <a:rPr lang="en-US" sz="2400" dirty="0"/>
              <a:t>Weapons makers have a social responsibility for the use of their products</a:t>
            </a:r>
          </a:p>
          <a:p>
            <a:pPr marL="342900" indent="-342900">
              <a:buFont typeface="Arial" panose="020B0604020202020204" pitchFamily="34" charset="0"/>
              <a:buChar char="•"/>
            </a:pPr>
            <a:r>
              <a:rPr lang="en-US" sz="2400" dirty="0"/>
              <a:t>Targeted divestment campaigns can potentially alter the behavior of weapons makers</a:t>
            </a:r>
          </a:p>
          <a:p>
            <a:pPr marL="342900" indent="-342900">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02500813-D269-4BA8-B0A7-313874A016DF}"/>
              </a:ext>
            </a:extLst>
          </p:cNvPr>
          <p:cNvSpPr txBox="1"/>
          <p:nvPr/>
        </p:nvSpPr>
        <p:spPr>
          <a:xfrm>
            <a:off x="9858113" y="2982958"/>
            <a:ext cx="1345805" cy="369332"/>
          </a:xfrm>
          <a:prstGeom prst="rect">
            <a:avLst/>
          </a:prstGeom>
          <a:solidFill>
            <a:schemeClr val="accent4">
              <a:lumMod val="40000"/>
              <a:lumOff val="60000"/>
            </a:schemeClr>
          </a:solidFill>
        </p:spPr>
        <p:txBody>
          <a:bodyPr wrap="square" rtlCol="0">
            <a:spAutoFit/>
          </a:bodyPr>
          <a:lstStyle/>
          <a:p>
            <a:r>
              <a:rPr lang="en-US" dirty="0">
                <a:solidFill>
                  <a:schemeClr val="bg1"/>
                </a:solidFill>
              </a:rPr>
              <a:t> </a:t>
            </a:r>
            <a:r>
              <a:rPr lang="en-US" b="1" dirty="0">
                <a:solidFill>
                  <a:schemeClr val="bg1"/>
                </a:solidFill>
              </a:rPr>
              <a:t>Investors</a:t>
            </a:r>
          </a:p>
        </p:txBody>
      </p:sp>
      <p:sp>
        <p:nvSpPr>
          <p:cNvPr id="7" name="Arrow: Down 6">
            <a:extLst>
              <a:ext uri="{FF2B5EF4-FFF2-40B4-BE49-F238E27FC236}">
                <a16:creationId xmlns:a16="http://schemas.microsoft.com/office/drawing/2014/main" id="{6F638B60-5119-48E2-A0CD-5ABFF9480047}"/>
              </a:ext>
            </a:extLst>
          </p:cNvPr>
          <p:cNvSpPr/>
          <p:nvPr/>
        </p:nvSpPr>
        <p:spPr>
          <a:xfrm>
            <a:off x="10250850" y="3366815"/>
            <a:ext cx="230178" cy="8087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7C3CD27D-B885-4677-9458-285271E37D95}"/>
              </a:ext>
            </a:extLst>
          </p:cNvPr>
          <p:cNvSpPr/>
          <p:nvPr/>
        </p:nvSpPr>
        <p:spPr>
          <a:xfrm rot="10800000">
            <a:off x="10632648" y="3366816"/>
            <a:ext cx="230176" cy="83172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184AF2F-A6B6-491E-8CE5-D5DC9EC98D1B}"/>
              </a:ext>
            </a:extLst>
          </p:cNvPr>
          <p:cNvSpPr txBox="1"/>
          <p:nvPr/>
        </p:nvSpPr>
        <p:spPr>
          <a:xfrm>
            <a:off x="9997616" y="1653537"/>
            <a:ext cx="1085850" cy="646331"/>
          </a:xfrm>
          <a:prstGeom prst="rect">
            <a:avLst/>
          </a:prstGeom>
          <a:solidFill>
            <a:schemeClr val="tx1"/>
          </a:solidFill>
          <a:ln>
            <a:solidFill>
              <a:schemeClr val="accent1">
                <a:shade val="50000"/>
              </a:schemeClr>
            </a:solidFill>
          </a:ln>
        </p:spPr>
        <p:txBody>
          <a:bodyPr wrap="square" rtlCol="0">
            <a:spAutoFit/>
          </a:bodyPr>
          <a:lstStyle/>
          <a:p>
            <a:r>
              <a:rPr lang="en-US" b="1" dirty="0">
                <a:solidFill>
                  <a:schemeClr val="bg1"/>
                </a:solidFill>
              </a:rPr>
              <a:t>Peace Activists</a:t>
            </a:r>
          </a:p>
        </p:txBody>
      </p:sp>
      <p:sp>
        <p:nvSpPr>
          <p:cNvPr id="13" name="Arrow: Down 12">
            <a:extLst>
              <a:ext uri="{FF2B5EF4-FFF2-40B4-BE49-F238E27FC236}">
                <a16:creationId xmlns:a16="http://schemas.microsoft.com/office/drawing/2014/main" id="{D8BCBC3D-D3FE-4390-893D-9CDEF9C46504}"/>
              </a:ext>
            </a:extLst>
          </p:cNvPr>
          <p:cNvSpPr/>
          <p:nvPr/>
        </p:nvSpPr>
        <p:spPr>
          <a:xfrm>
            <a:off x="10429188" y="2299869"/>
            <a:ext cx="230178" cy="683088"/>
          </a:xfrm>
          <a:prstGeom prst="down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4513E7C2-14DB-D6C1-8B99-DCC7AA1E48A2}"/>
              </a:ext>
            </a:extLst>
          </p:cNvPr>
          <p:cNvSpPr/>
          <p:nvPr/>
        </p:nvSpPr>
        <p:spPr>
          <a:xfrm>
            <a:off x="10415926" y="2312271"/>
            <a:ext cx="230178" cy="683088"/>
          </a:xfrm>
          <a:prstGeom prst="down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010ED43-CBF4-3077-E158-B682D166E175}"/>
              </a:ext>
            </a:extLst>
          </p:cNvPr>
          <p:cNvSpPr txBox="1"/>
          <p:nvPr/>
        </p:nvSpPr>
        <p:spPr>
          <a:xfrm>
            <a:off x="9759214" y="4198542"/>
            <a:ext cx="1650677" cy="649448"/>
          </a:xfrm>
          <a:prstGeom prst="rect">
            <a:avLst/>
          </a:prstGeom>
          <a:solidFill>
            <a:schemeClr val="accent3">
              <a:lumMod val="40000"/>
              <a:lumOff val="60000"/>
            </a:schemeClr>
          </a:solidFill>
        </p:spPr>
        <p:txBody>
          <a:bodyPr wrap="square" rtlCol="0">
            <a:spAutoFit/>
          </a:bodyPr>
          <a:lstStyle/>
          <a:p>
            <a:endParaRPr lang="en-US" b="1" dirty="0">
              <a:solidFill>
                <a:schemeClr val="bg1"/>
              </a:solidFill>
            </a:endParaRPr>
          </a:p>
        </p:txBody>
      </p:sp>
      <p:sp>
        <p:nvSpPr>
          <p:cNvPr id="14" name="TextBox 13">
            <a:extLst>
              <a:ext uri="{FF2B5EF4-FFF2-40B4-BE49-F238E27FC236}">
                <a16:creationId xmlns:a16="http://schemas.microsoft.com/office/drawing/2014/main" id="{6BDC60BD-22F8-6523-7F10-2A999B67640E}"/>
              </a:ext>
            </a:extLst>
          </p:cNvPr>
          <p:cNvSpPr txBox="1"/>
          <p:nvPr/>
        </p:nvSpPr>
        <p:spPr>
          <a:xfrm>
            <a:off x="9858112" y="4169487"/>
            <a:ext cx="1452880" cy="646331"/>
          </a:xfrm>
          <a:prstGeom prst="rect">
            <a:avLst/>
          </a:prstGeom>
          <a:noFill/>
        </p:spPr>
        <p:txBody>
          <a:bodyPr wrap="square" rtlCol="0">
            <a:spAutoFit/>
          </a:bodyPr>
          <a:lstStyle/>
          <a:p>
            <a:pPr algn="ctr"/>
            <a:r>
              <a:rPr lang="en-US" b="1" dirty="0">
                <a:solidFill>
                  <a:schemeClr val="bg1"/>
                </a:solidFill>
              </a:rPr>
              <a:t>Defense           Industry</a:t>
            </a:r>
          </a:p>
        </p:txBody>
      </p:sp>
    </p:spTree>
    <p:extLst>
      <p:ext uri="{BB962C8B-B14F-4D97-AF65-F5344CB8AC3E}">
        <p14:creationId xmlns:p14="http://schemas.microsoft.com/office/powerpoint/2010/main" val="1756545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186B-B248-4893-85B2-FAF442D81190}"/>
              </a:ext>
            </a:extLst>
          </p:cNvPr>
          <p:cNvSpPr>
            <a:spLocks noGrp="1"/>
          </p:cNvSpPr>
          <p:nvPr>
            <p:ph type="title" idx="4294967295"/>
          </p:nvPr>
        </p:nvSpPr>
        <p:spPr>
          <a:xfrm>
            <a:off x="972958" y="173337"/>
            <a:ext cx="11495314" cy="1914525"/>
          </a:xfrm>
        </p:spPr>
        <p:txBody>
          <a:bodyPr/>
          <a:lstStyle/>
          <a:p>
            <a:r>
              <a:rPr lang="en-US" dirty="0">
                <a:solidFill>
                  <a:srgbClr val="FFFF00"/>
                </a:solidFill>
              </a:rPr>
              <a:t>The Rise of Socially Responsible Investing</a:t>
            </a:r>
          </a:p>
        </p:txBody>
      </p:sp>
      <p:pic>
        <p:nvPicPr>
          <p:cNvPr id="3" name="Picture 2">
            <a:extLst>
              <a:ext uri="{FF2B5EF4-FFF2-40B4-BE49-F238E27FC236}">
                <a16:creationId xmlns:a16="http://schemas.microsoft.com/office/drawing/2014/main" id="{E27C3CD4-F242-4DBE-A7AC-1E8BF5D8E9C4}"/>
              </a:ext>
            </a:extLst>
          </p:cNvPr>
          <p:cNvPicPr>
            <a:picLocks noChangeAspect="1"/>
          </p:cNvPicPr>
          <p:nvPr/>
        </p:nvPicPr>
        <p:blipFill>
          <a:blip r:embed="rId2"/>
          <a:stretch>
            <a:fillRect/>
          </a:stretch>
        </p:blipFill>
        <p:spPr>
          <a:xfrm>
            <a:off x="5257553" y="1130600"/>
            <a:ext cx="4223405" cy="4596800"/>
          </a:xfrm>
          <a:prstGeom prst="rect">
            <a:avLst/>
          </a:prstGeom>
        </p:spPr>
      </p:pic>
      <p:pic>
        <p:nvPicPr>
          <p:cNvPr id="5" name="Picture 4">
            <a:extLst>
              <a:ext uri="{FF2B5EF4-FFF2-40B4-BE49-F238E27FC236}">
                <a16:creationId xmlns:a16="http://schemas.microsoft.com/office/drawing/2014/main" id="{E8BA6034-2A29-4D74-9DEF-6605C80C83BC}"/>
              </a:ext>
            </a:extLst>
          </p:cNvPr>
          <p:cNvPicPr>
            <a:picLocks noChangeAspect="1"/>
          </p:cNvPicPr>
          <p:nvPr/>
        </p:nvPicPr>
        <p:blipFill>
          <a:blip r:embed="rId3"/>
          <a:stretch>
            <a:fillRect/>
          </a:stretch>
        </p:blipFill>
        <p:spPr>
          <a:xfrm>
            <a:off x="7797621" y="3614449"/>
            <a:ext cx="4223406" cy="3067051"/>
          </a:xfrm>
          <a:prstGeom prst="rect">
            <a:avLst/>
          </a:prstGeom>
        </p:spPr>
      </p:pic>
      <p:pic>
        <p:nvPicPr>
          <p:cNvPr id="6" name="Picture 5">
            <a:extLst>
              <a:ext uri="{FF2B5EF4-FFF2-40B4-BE49-F238E27FC236}">
                <a16:creationId xmlns:a16="http://schemas.microsoft.com/office/drawing/2014/main" id="{C484EB8F-6A22-4C61-8523-9520E4ED9F65}"/>
              </a:ext>
            </a:extLst>
          </p:cNvPr>
          <p:cNvPicPr>
            <a:picLocks noChangeAspect="1"/>
          </p:cNvPicPr>
          <p:nvPr/>
        </p:nvPicPr>
        <p:blipFill>
          <a:blip r:embed="rId4"/>
          <a:stretch>
            <a:fillRect/>
          </a:stretch>
        </p:blipFill>
        <p:spPr>
          <a:xfrm>
            <a:off x="687876" y="1080799"/>
            <a:ext cx="4467378" cy="5067300"/>
          </a:xfrm>
          <a:prstGeom prst="rect">
            <a:avLst/>
          </a:prstGeom>
        </p:spPr>
      </p:pic>
    </p:spTree>
    <p:extLst>
      <p:ext uri="{BB962C8B-B14F-4D97-AF65-F5344CB8AC3E}">
        <p14:creationId xmlns:p14="http://schemas.microsoft.com/office/powerpoint/2010/main" val="3542946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4162-41BE-26B4-5162-01EF0B81AEA6}"/>
              </a:ext>
            </a:extLst>
          </p:cNvPr>
          <p:cNvSpPr>
            <a:spLocks noGrp="1"/>
          </p:cNvSpPr>
          <p:nvPr>
            <p:ph type="title" idx="4294967295"/>
          </p:nvPr>
        </p:nvSpPr>
        <p:spPr>
          <a:xfrm>
            <a:off x="923924" y="395288"/>
            <a:ext cx="10877691" cy="1400175"/>
          </a:xfrm>
        </p:spPr>
        <p:txBody>
          <a:bodyPr/>
          <a:lstStyle/>
          <a:p>
            <a:r>
              <a:rPr lang="en-US" dirty="0">
                <a:solidFill>
                  <a:srgbClr val="FFFF00"/>
                </a:solidFill>
              </a:rPr>
              <a:t>Strategy for Targeting Blob Vulnerabilities</a:t>
            </a:r>
          </a:p>
        </p:txBody>
      </p:sp>
      <p:sp>
        <p:nvSpPr>
          <p:cNvPr id="3" name="Content Placeholder 2">
            <a:extLst>
              <a:ext uri="{FF2B5EF4-FFF2-40B4-BE49-F238E27FC236}">
                <a16:creationId xmlns:a16="http://schemas.microsoft.com/office/drawing/2014/main" id="{5B01C9FA-DA93-642F-9B88-58E74679BB45}"/>
              </a:ext>
            </a:extLst>
          </p:cNvPr>
          <p:cNvSpPr>
            <a:spLocks noGrp="1"/>
          </p:cNvSpPr>
          <p:nvPr>
            <p:ph idx="4294967295"/>
          </p:nvPr>
        </p:nvSpPr>
        <p:spPr>
          <a:xfrm>
            <a:off x="1552575" y="1500188"/>
            <a:ext cx="9715500" cy="4195762"/>
          </a:xfrm>
        </p:spPr>
        <p:txBody>
          <a:bodyPr>
            <a:normAutofit fontScale="92500" lnSpcReduction="20000"/>
          </a:bodyPr>
          <a:lstStyle/>
          <a:p>
            <a:r>
              <a:rPr lang="en-US" sz="2800" dirty="0"/>
              <a:t>Target congressional committees funding the military</a:t>
            </a:r>
          </a:p>
          <a:p>
            <a:pPr lvl="1"/>
            <a:r>
              <a:rPr lang="en-US" sz="2400" dirty="0"/>
              <a:t>Support campaigns to remove Blob-friendly incumbents on defense funding committees</a:t>
            </a:r>
          </a:p>
          <a:p>
            <a:pPr lvl="1"/>
            <a:r>
              <a:rPr lang="en-US" sz="2400" dirty="0"/>
              <a:t>Educate public on role of House Speaker and committee chairpersons in controlling committees</a:t>
            </a:r>
          </a:p>
          <a:p>
            <a:pPr lvl="1"/>
            <a:endParaRPr lang="en-US" sz="2400" dirty="0"/>
          </a:p>
          <a:p>
            <a:r>
              <a:rPr lang="en-US" sz="2800" dirty="0"/>
              <a:t>Target corporate funding of Blob components</a:t>
            </a:r>
          </a:p>
          <a:p>
            <a:pPr lvl="1"/>
            <a:r>
              <a:rPr lang="en-US" sz="2400" dirty="0"/>
              <a:t>Citizen protest actions against arms makers</a:t>
            </a:r>
          </a:p>
          <a:p>
            <a:pPr lvl="1"/>
            <a:r>
              <a:rPr lang="en-US" sz="2400" dirty="0"/>
              <a:t>Prohibition of political contributions from arms makers</a:t>
            </a:r>
          </a:p>
          <a:p>
            <a:pPr lvl="1"/>
            <a:r>
              <a:rPr lang="en-US" sz="2400" dirty="0"/>
              <a:t>Ban revolving door careerism</a:t>
            </a:r>
          </a:p>
          <a:p>
            <a:pPr lvl="1"/>
            <a:r>
              <a:rPr lang="en-US" sz="2400" dirty="0"/>
              <a:t>Exclusion of arms makers from ESG investment portfolios</a:t>
            </a:r>
          </a:p>
          <a:p>
            <a:pPr marL="457200" lvl="1" indent="0">
              <a:buNone/>
            </a:pPr>
            <a:endParaRPr lang="en-US" sz="2400" dirty="0"/>
          </a:p>
          <a:p>
            <a:pPr lvl="1"/>
            <a:endParaRPr lang="en-US" sz="2400" dirty="0"/>
          </a:p>
        </p:txBody>
      </p:sp>
    </p:spTree>
    <p:extLst>
      <p:ext uri="{BB962C8B-B14F-4D97-AF65-F5344CB8AC3E}">
        <p14:creationId xmlns:p14="http://schemas.microsoft.com/office/powerpoint/2010/main" val="1101682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9D21-6B46-FE7C-BA3C-4C9A2991945D}"/>
              </a:ext>
            </a:extLst>
          </p:cNvPr>
          <p:cNvSpPr>
            <a:spLocks noGrp="1"/>
          </p:cNvSpPr>
          <p:nvPr>
            <p:ph type="title" idx="4294967295"/>
          </p:nvPr>
        </p:nvSpPr>
        <p:spPr>
          <a:xfrm>
            <a:off x="2787650" y="525463"/>
            <a:ext cx="9404350" cy="1400175"/>
          </a:xfrm>
        </p:spPr>
        <p:txBody>
          <a:bodyPr/>
          <a:lstStyle/>
          <a:p>
            <a:r>
              <a:rPr lang="en-US" dirty="0">
                <a:solidFill>
                  <a:srgbClr val="FFFF00"/>
                </a:solidFill>
              </a:rPr>
              <a:t>The Future of the Blob</a:t>
            </a:r>
          </a:p>
        </p:txBody>
      </p:sp>
      <p:sp>
        <p:nvSpPr>
          <p:cNvPr id="3" name="Content Placeholder 2">
            <a:extLst>
              <a:ext uri="{FF2B5EF4-FFF2-40B4-BE49-F238E27FC236}">
                <a16:creationId xmlns:a16="http://schemas.microsoft.com/office/drawing/2014/main" id="{50DFE0A9-56B0-B09F-9453-9C8BF79F19D2}"/>
              </a:ext>
            </a:extLst>
          </p:cNvPr>
          <p:cNvSpPr>
            <a:spLocks noGrp="1"/>
          </p:cNvSpPr>
          <p:nvPr>
            <p:ph idx="4294967295"/>
          </p:nvPr>
        </p:nvSpPr>
        <p:spPr>
          <a:xfrm>
            <a:off x="1490661" y="1565275"/>
            <a:ext cx="9334501" cy="4194175"/>
          </a:xfrm>
        </p:spPr>
        <p:txBody>
          <a:bodyPr>
            <a:normAutofit/>
          </a:bodyPr>
          <a:lstStyle/>
          <a:p>
            <a:pPr marL="0" indent="0">
              <a:buNone/>
            </a:pPr>
            <a:r>
              <a:rPr lang="en-US" sz="3200" dirty="0"/>
              <a:t>The Blob will be defeated in the long term </a:t>
            </a:r>
          </a:p>
          <a:p>
            <a:pPr lvl="1"/>
            <a:r>
              <a:rPr lang="en-US" sz="2400" dirty="0"/>
              <a:t>Economic damage resulting from Blob foreign policy will become unacceptable</a:t>
            </a:r>
          </a:p>
          <a:p>
            <a:pPr lvl="1"/>
            <a:r>
              <a:rPr lang="en-US" sz="2400" dirty="0"/>
              <a:t>Blob-directed military misadventures will lead to disastrous losses</a:t>
            </a:r>
          </a:p>
          <a:p>
            <a:pPr lvl="1"/>
            <a:r>
              <a:rPr lang="en-US" sz="2400" dirty="0"/>
              <a:t>Peace activists will become increasingly effective in discrediting the Blob</a:t>
            </a:r>
          </a:p>
          <a:p>
            <a:pPr lvl="1"/>
            <a:r>
              <a:rPr lang="en-US" sz="2400" dirty="0"/>
              <a:t>The Blob will be attacked from both the political left and the right</a:t>
            </a:r>
          </a:p>
        </p:txBody>
      </p:sp>
    </p:spTree>
    <p:extLst>
      <p:ext uri="{BB962C8B-B14F-4D97-AF65-F5344CB8AC3E}">
        <p14:creationId xmlns:p14="http://schemas.microsoft.com/office/powerpoint/2010/main" val="3671432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C4EC-C13B-851E-5F96-B1FB7FDFB4A1}"/>
              </a:ext>
            </a:extLst>
          </p:cNvPr>
          <p:cNvSpPr>
            <a:spLocks noGrp="1"/>
          </p:cNvSpPr>
          <p:nvPr>
            <p:ph type="title" idx="4294967295"/>
          </p:nvPr>
        </p:nvSpPr>
        <p:spPr>
          <a:xfrm>
            <a:off x="533400" y="461963"/>
            <a:ext cx="3322638" cy="1643063"/>
          </a:xfrm>
        </p:spPr>
        <p:txBody>
          <a:bodyPr vert="horz" lIns="91440" tIns="45720" rIns="91440" bIns="45720" rtlCol="0" anchor="t">
            <a:normAutofit/>
          </a:bodyPr>
          <a:lstStyle/>
          <a:p>
            <a:r>
              <a:rPr lang="en-US" dirty="0">
                <a:solidFill>
                  <a:srgbClr val="FFFF00"/>
                </a:solidFill>
              </a:rPr>
              <a:t>Economic Damage</a:t>
            </a:r>
          </a:p>
        </p:txBody>
      </p:sp>
      <p:sp>
        <p:nvSpPr>
          <p:cNvPr id="3" name="Content Placeholder 2">
            <a:extLst>
              <a:ext uri="{FF2B5EF4-FFF2-40B4-BE49-F238E27FC236}">
                <a16:creationId xmlns:a16="http://schemas.microsoft.com/office/drawing/2014/main" id="{6371FE20-EA2A-6538-6029-B860D1178884}"/>
              </a:ext>
            </a:extLst>
          </p:cNvPr>
          <p:cNvSpPr>
            <a:spLocks noGrp="1"/>
          </p:cNvSpPr>
          <p:nvPr>
            <p:ph idx="4294967295"/>
          </p:nvPr>
        </p:nvSpPr>
        <p:spPr>
          <a:xfrm>
            <a:off x="533400" y="2271713"/>
            <a:ext cx="3324225" cy="3810000"/>
          </a:xfrm>
        </p:spPr>
        <p:txBody>
          <a:bodyPr vert="horz" lIns="91440" tIns="45720" rIns="91440" bIns="45720" rtlCol="0">
            <a:normAutofit/>
          </a:bodyPr>
          <a:lstStyle/>
          <a:p>
            <a:r>
              <a:rPr lang="en-US" sz="2400" dirty="0"/>
              <a:t>Backfiring of economic warfare</a:t>
            </a:r>
          </a:p>
          <a:p>
            <a:r>
              <a:rPr lang="en-US" sz="2400" dirty="0"/>
              <a:t>Undermining of dollar reserve currency status</a:t>
            </a:r>
          </a:p>
          <a:p>
            <a:r>
              <a:rPr lang="en-US" sz="2400" dirty="0"/>
              <a:t>Excessive miliary expenditures</a:t>
            </a:r>
          </a:p>
        </p:txBody>
      </p:sp>
      <p:pic>
        <p:nvPicPr>
          <p:cNvPr id="7" name="Picture 6" descr="A picture containing arrow&#10;&#10;Description automatically generated">
            <a:extLst>
              <a:ext uri="{FF2B5EF4-FFF2-40B4-BE49-F238E27FC236}">
                <a16:creationId xmlns:a16="http://schemas.microsoft.com/office/drawing/2014/main" id="{B52FE91D-08C7-7C7E-BFA2-F8507D8FC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231" y="577346"/>
            <a:ext cx="7351408" cy="5504367"/>
          </a:xfrm>
          <a:prstGeom prst="rect">
            <a:avLst/>
          </a:prstGeom>
        </p:spPr>
      </p:pic>
    </p:spTree>
    <p:extLst>
      <p:ext uri="{BB962C8B-B14F-4D97-AF65-F5344CB8AC3E}">
        <p14:creationId xmlns:p14="http://schemas.microsoft.com/office/powerpoint/2010/main" val="3296315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3CF8-2733-173C-D5F4-A6A7A3E2557C}"/>
              </a:ext>
            </a:extLst>
          </p:cNvPr>
          <p:cNvSpPr>
            <a:spLocks noGrp="1"/>
          </p:cNvSpPr>
          <p:nvPr>
            <p:ph type="title" idx="4294967295"/>
          </p:nvPr>
        </p:nvSpPr>
        <p:spPr>
          <a:xfrm>
            <a:off x="738187" y="385763"/>
            <a:ext cx="3330575" cy="1643063"/>
          </a:xfrm>
        </p:spPr>
        <p:txBody>
          <a:bodyPr vert="horz" lIns="91440" tIns="45720" rIns="91440" bIns="45720" rtlCol="0" anchor="t">
            <a:normAutofit/>
          </a:bodyPr>
          <a:lstStyle/>
          <a:p>
            <a:r>
              <a:rPr lang="en-US" dirty="0">
                <a:solidFill>
                  <a:srgbClr val="FFFF00"/>
                </a:solidFill>
              </a:rPr>
              <a:t>Military Disaster</a:t>
            </a:r>
          </a:p>
        </p:txBody>
      </p:sp>
      <p:pic>
        <p:nvPicPr>
          <p:cNvPr id="6" name="Picture 5" descr="A close-up of a pen&#10;&#10;Description automatically generated with low confidence">
            <a:extLst>
              <a:ext uri="{FF2B5EF4-FFF2-40B4-BE49-F238E27FC236}">
                <a16:creationId xmlns:a16="http://schemas.microsoft.com/office/drawing/2014/main" id="{E109F076-8A50-F15B-AAB3-C3A3B8800264}"/>
              </a:ext>
            </a:extLst>
          </p:cNvPr>
          <p:cNvPicPr>
            <a:picLocks noChangeAspect="1"/>
          </p:cNvPicPr>
          <p:nvPr/>
        </p:nvPicPr>
        <p:blipFill rotWithShape="1">
          <a:blip r:embed="rId3">
            <a:extLst>
              <a:ext uri="{28A0092B-C50C-407E-A947-70E740481C1C}">
                <a14:useLocalDpi xmlns:a14="http://schemas.microsoft.com/office/drawing/2010/main" val="0"/>
              </a:ext>
            </a:extLst>
          </a:blip>
          <a:srcRect l="16551" r="19235" b="-1"/>
          <a:stretch/>
        </p:blipFill>
        <p:spPr>
          <a:xfrm>
            <a:off x="4634680" y="10"/>
            <a:ext cx="7560130" cy="6857990"/>
          </a:xfrm>
          <a:prstGeom prst="rect">
            <a:avLst/>
          </a:prstGeom>
        </p:spPr>
      </p:pic>
      <p:sp>
        <p:nvSpPr>
          <p:cNvPr id="3" name="TextBox 2">
            <a:extLst>
              <a:ext uri="{FF2B5EF4-FFF2-40B4-BE49-F238E27FC236}">
                <a16:creationId xmlns:a16="http://schemas.microsoft.com/office/drawing/2014/main" id="{BD7ACF0C-F7BA-1520-AAAC-CAAED7B31915}"/>
              </a:ext>
            </a:extLst>
          </p:cNvPr>
          <p:cNvSpPr txBox="1"/>
          <p:nvPr/>
        </p:nvSpPr>
        <p:spPr>
          <a:xfrm>
            <a:off x="554215" y="2090737"/>
            <a:ext cx="3797506" cy="3809999"/>
          </a:xfrm>
          <a:prstGeom prst="rect">
            <a:avLst/>
          </a:prstGeom>
        </p:spPr>
        <p:txBody>
          <a:bodyPr vert="horz" lIns="91440" tIns="45720" rIns="91440" bIns="45720" rtlCol="0">
            <a:normAutofit fontScale="85000" lnSpcReduction="10000"/>
          </a:bodyPr>
          <a:lstStyle/>
          <a:p>
            <a:pPr defTabSz="457200">
              <a:spcBef>
                <a:spcPts val="1000"/>
              </a:spcBef>
              <a:buClr>
                <a:schemeClr val="bg2">
                  <a:lumMod val="40000"/>
                  <a:lumOff val="60000"/>
                </a:schemeClr>
              </a:buClr>
              <a:buSzPct val="80000"/>
              <a:buFont typeface="Wingdings 3" charset="2"/>
              <a:buChar char=""/>
            </a:pPr>
            <a:r>
              <a:rPr lang="en-US" sz="2600" dirty="0">
                <a:latin typeface="+mj-lt"/>
                <a:ea typeface="+mj-ea"/>
                <a:cs typeface="+mj-cs"/>
              </a:rPr>
              <a:t>The Blob is preparing for war with China</a:t>
            </a:r>
          </a:p>
          <a:p>
            <a:pPr defTabSz="457200">
              <a:spcBef>
                <a:spcPts val="1000"/>
              </a:spcBef>
              <a:buClr>
                <a:schemeClr val="bg2">
                  <a:lumMod val="40000"/>
                  <a:lumOff val="60000"/>
                </a:schemeClr>
              </a:buClr>
              <a:buSzPct val="80000"/>
              <a:buFont typeface="Wingdings 3" charset="2"/>
              <a:buChar char=""/>
            </a:pPr>
            <a:r>
              <a:rPr lang="en-US" sz="2600" dirty="0">
                <a:latin typeface="+mj-lt"/>
                <a:ea typeface="+mj-ea"/>
                <a:cs typeface="+mj-cs"/>
              </a:rPr>
              <a:t>China has the resources and weaponry to defeat the U.S. military</a:t>
            </a:r>
          </a:p>
          <a:p>
            <a:pPr defTabSz="457200">
              <a:spcBef>
                <a:spcPts val="1000"/>
              </a:spcBef>
              <a:buClr>
                <a:schemeClr val="bg2">
                  <a:lumMod val="40000"/>
                  <a:lumOff val="60000"/>
                </a:schemeClr>
              </a:buClr>
              <a:buSzPct val="80000"/>
              <a:buFont typeface="Wingdings 3" charset="2"/>
              <a:buChar char=""/>
            </a:pPr>
            <a:r>
              <a:rPr lang="en-US" sz="2600" dirty="0">
                <a:latin typeface="+mj-lt"/>
                <a:ea typeface="+mj-ea"/>
                <a:cs typeface="+mj-cs"/>
              </a:rPr>
              <a:t>Simulations indicate U.S. would lose a conventional war with China</a:t>
            </a:r>
          </a:p>
          <a:p>
            <a:pPr defTabSz="457200">
              <a:spcBef>
                <a:spcPts val="1000"/>
              </a:spcBef>
              <a:buClr>
                <a:schemeClr val="bg2">
                  <a:lumMod val="40000"/>
                  <a:lumOff val="60000"/>
                </a:schemeClr>
              </a:buClr>
              <a:buSzPct val="80000"/>
              <a:buFont typeface="Wingdings 3" charset="2"/>
              <a:buChar char=""/>
            </a:pPr>
            <a:r>
              <a:rPr lang="en-US" sz="2600" dirty="0">
                <a:latin typeface="+mj-lt"/>
                <a:ea typeface="+mj-ea"/>
                <a:cs typeface="+mj-cs"/>
              </a:rPr>
              <a:t>Possibility of nuclear escalation</a:t>
            </a:r>
          </a:p>
          <a:p>
            <a:pPr defTabSz="457200">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spTree>
    <p:extLst>
      <p:ext uri="{BB962C8B-B14F-4D97-AF65-F5344CB8AC3E}">
        <p14:creationId xmlns:p14="http://schemas.microsoft.com/office/powerpoint/2010/main" val="1769154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2E6C-4865-48C9-8147-5BF80D09BE9E}"/>
              </a:ext>
            </a:extLst>
          </p:cNvPr>
          <p:cNvSpPr>
            <a:spLocks noGrp="1"/>
          </p:cNvSpPr>
          <p:nvPr>
            <p:ph type="title" idx="4294967295"/>
          </p:nvPr>
        </p:nvSpPr>
        <p:spPr>
          <a:xfrm>
            <a:off x="1063541" y="232203"/>
            <a:ext cx="10398125" cy="631825"/>
          </a:xfrm>
        </p:spPr>
        <p:txBody>
          <a:bodyPr/>
          <a:lstStyle/>
          <a:p>
            <a:r>
              <a:rPr lang="en-US" dirty="0">
                <a:solidFill>
                  <a:srgbClr val="FFFF00"/>
                </a:solidFill>
              </a:rPr>
              <a:t>Peace Activists Become More Effective</a:t>
            </a:r>
          </a:p>
        </p:txBody>
      </p:sp>
      <p:sp>
        <p:nvSpPr>
          <p:cNvPr id="3" name="Text Placeholder 2">
            <a:extLst>
              <a:ext uri="{FF2B5EF4-FFF2-40B4-BE49-F238E27FC236}">
                <a16:creationId xmlns:a16="http://schemas.microsoft.com/office/drawing/2014/main" id="{E925BF1D-392B-495D-8C97-1B3C06A697EB}"/>
              </a:ext>
            </a:extLst>
          </p:cNvPr>
          <p:cNvSpPr>
            <a:spLocks noGrp="1"/>
          </p:cNvSpPr>
          <p:nvPr>
            <p:ph type="body" idx="4294967295"/>
          </p:nvPr>
        </p:nvSpPr>
        <p:spPr>
          <a:xfrm>
            <a:off x="981075" y="4776788"/>
            <a:ext cx="11210925" cy="1671637"/>
          </a:xfrm>
        </p:spPr>
        <p:txBody>
          <a:bodyPr>
            <a:noAutofit/>
          </a:bodyPr>
          <a:lstStyle/>
          <a:p>
            <a:r>
              <a:rPr lang="en-US" sz="2400" dirty="0">
                <a:solidFill>
                  <a:srgbClr val="FFFF00"/>
                </a:solidFill>
              </a:rPr>
              <a:t>Coordinated  divestment campaigns can alter corporate behavior</a:t>
            </a:r>
          </a:p>
          <a:p>
            <a:r>
              <a:rPr lang="en-US" sz="2400" dirty="0">
                <a:solidFill>
                  <a:srgbClr val="FFFF00"/>
                </a:solidFill>
              </a:rPr>
              <a:t>Unified action is the key to building an effective us peace movement</a:t>
            </a:r>
          </a:p>
        </p:txBody>
      </p:sp>
      <p:sp>
        <p:nvSpPr>
          <p:cNvPr id="4" name="Arc 3">
            <a:extLst>
              <a:ext uri="{FF2B5EF4-FFF2-40B4-BE49-F238E27FC236}">
                <a16:creationId xmlns:a16="http://schemas.microsoft.com/office/drawing/2014/main" id="{17ECBFAA-E07B-4506-9653-57D331E0794E}"/>
              </a:ext>
            </a:extLst>
          </p:cNvPr>
          <p:cNvSpPr/>
          <p:nvPr/>
        </p:nvSpPr>
        <p:spPr>
          <a:xfrm rot="10800000">
            <a:off x="5158740" y="1623348"/>
            <a:ext cx="721464" cy="2910840"/>
          </a:xfrm>
          <a:prstGeom prst="arc">
            <a:avLst>
              <a:gd name="adj1" fmla="val 16200000"/>
              <a:gd name="adj2" fmla="val 5413158"/>
            </a:avLst>
          </a:prstGeom>
          <a:solidFill>
            <a:schemeClr val="tx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Arc 4">
            <a:extLst>
              <a:ext uri="{FF2B5EF4-FFF2-40B4-BE49-F238E27FC236}">
                <a16:creationId xmlns:a16="http://schemas.microsoft.com/office/drawing/2014/main" id="{4EF62CEA-7302-497B-AEDC-54A3A07199E0}"/>
              </a:ext>
            </a:extLst>
          </p:cNvPr>
          <p:cNvSpPr/>
          <p:nvPr/>
        </p:nvSpPr>
        <p:spPr>
          <a:xfrm>
            <a:off x="5067300" y="1623348"/>
            <a:ext cx="812904" cy="2910840"/>
          </a:xfrm>
          <a:prstGeom prst="arc">
            <a:avLst>
              <a:gd name="adj1" fmla="val 16200000"/>
              <a:gd name="adj2" fmla="val 5419189"/>
            </a:avLst>
          </a:prstGeom>
          <a:solidFill>
            <a:schemeClr val="tx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C274E6E1-0BE9-44CD-9193-1E0C3AAA950A}"/>
              </a:ext>
            </a:extLst>
          </p:cNvPr>
          <p:cNvSpPr txBox="1"/>
          <p:nvPr/>
        </p:nvSpPr>
        <p:spPr>
          <a:xfrm>
            <a:off x="1063541" y="1610509"/>
            <a:ext cx="2857500" cy="3139321"/>
          </a:xfrm>
          <a:prstGeom prst="rect">
            <a:avLst/>
          </a:prstGeom>
          <a:noFill/>
        </p:spPr>
        <p:txBody>
          <a:bodyPr wrap="square" rtlCol="0">
            <a:spAutoFit/>
          </a:bodyPr>
          <a:lstStyle/>
          <a:p>
            <a:pPr algn="r"/>
            <a:r>
              <a:rPr lang="en-US" dirty="0"/>
              <a:t>Codepink</a:t>
            </a:r>
          </a:p>
          <a:p>
            <a:pPr algn="r"/>
            <a:r>
              <a:rPr lang="en-US" dirty="0"/>
              <a:t>WBW</a:t>
            </a:r>
          </a:p>
          <a:p>
            <a:pPr algn="r"/>
            <a:r>
              <a:rPr lang="en-US" dirty="0"/>
              <a:t>UNAC</a:t>
            </a:r>
          </a:p>
          <a:p>
            <a:pPr algn="r"/>
            <a:r>
              <a:rPr lang="en-US" dirty="0"/>
              <a:t>GPAX</a:t>
            </a:r>
          </a:p>
          <a:p>
            <a:pPr algn="r"/>
            <a:r>
              <a:rPr lang="en-US" dirty="0"/>
              <a:t>AFSC</a:t>
            </a:r>
          </a:p>
          <a:p>
            <a:pPr algn="r"/>
            <a:r>
              <a:rPr lang="en-US" dirty="0"/>
              <a:t>.</a:t>
            </a:r>
          </a:p>
          <a:p>
            <a:pPr algn="r"/>
            <a:r>
              <a:rPr lang="en-US" dirty="0"/>
              <a:t>.</a:t>
            </a:r>
          </a:p>
          <a:p>
            <a:pPr algn="r"/>
            <a:r>
              <a:rPr lang="en-US" dirty="0"/>
              <a:t>.</a:t>
            </a:r>
          </a:p>
          <a:p>
            <a:pPr algn="r"/>
            <a:r>
              <a:rPr lang="en-US" dirty="0"/>
              <a:t>.</a:t>
            </a:r>
          </a:p>
          <a:p>
            <a:pPr algn="r"/>
            <a:r>
              <a:rPr lang="en-US" dirty="0"/>
              <a:t>.</a:t>
            </a:r>
          </a:p>
          <a:p>
            <a:endParaRPr lang="en-US" dirty="0"/>
          </a:p>
        </p:txBody>
      </p:sp>
      <p:cxnSp>
        <p:nvCxnSpPr>
          <p:cNvPr id="11" name="Straight Arrow Connector 10">
            <a:extLst>
              <a:ext uri="{FF2B5EF4-FFF2-40B4-BE49-F238E27FC236}">
                <a16:creationId xmlns:a16="http://schemas.microsoft.com/office/drawing/2014/main" id="{66D08EAF-FA91-46A8-A055-084F942C26E3}"/>
              </a:ext>
            </a:extLst>
          </p:cNvPr>
          <p:cNvCxnSpPr>
            <a:cxnSpLocks/>
          </p:cNvCxnSpPr>
          <p:nvPr/>
        </p:nvCxnSpPr>
        <p:spPr>
          <a:xfrm flipV="1">
            <a:off x="3980253" y="1821180"/>
            <a:ext cx="1376607" cy="1367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2D2E059-B842-481F-828C-254599990372}"/>
              </a:ext>
            </a:extLst>
          </p:cNvPr>
          <p:cNvCxnSpPr>
            <a:cxnSpLocks/>
          </p:cNvCxnSpPr>
          <p:nvPr/>
        </p:nvCxnSpPr>
        <p:spPr>
          <a:xfrm flipV="1">
            <a:off x="4001784" y="2365771"/>
            <a:ext cx="1195003" cy="2264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10EC29-8DD2-4E17-B6F9-358F0F9834CA}"/>
              </a:ext>
            </a:extLst>
          </p:cNvPr>
          <p:cNvCxnSpPr>
            <a:cxnSpLocks/>
          </p:cNvCxnSpPr>
          <p:nvPr/>
        </p:nvCxnSpPr>
        <p:spPr>
          <a:xfrm>
            <a:off x="5663953" y="1821180"/>
            <a:ext cx="1550403" cy="11557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CFE6B1D-CBA9-4E2A-8FF2-E2BFFEB7CA4B}"/>
              </a:ext>
            </a:extLst>
          </p:cNvPr>
          <p:cNvCxnSpPr>
            <a:cxnSpLocks/>
          </p:cNvCxnSpPr>
          <p:nvPr/>
        </p:nvCxnSpPr>
        <p:spPr>
          <a:xfrm>
            <a:off x="3986074" y="2081154"/>
            <a:ext cx="1295776"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2FD936F-0FA9-49CF-97DF-BF3924779C6B}"/>
              </a:ext>
            </a:extLst>
          </p:cNvPr>
          <p:cNvCxnSpPr>
            <a:cxnSpLocks/>
          </p:cNvCxnSpPr>
          <p:nvPr/>
        </p:nvCxnSpPr>
        <p:spPr>
          <a:xfrm flipV="1">
            <a:off x="3986074" y="2617119"/>
            <a:ext cx="1172665" cy="422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50DE340-AEBD-4E42-9E58-8BD6F16E9A90}"/>
              </a:ext>
            </a:extLst>
          </p:cNvPr>
          <p:cNvCxnSpPr>
            <a:cxnSpLocks/>
          </p:cNvCxnSpPr>
          <p:nvPr/>
        </p:nvCxnSpPr>
        <p:spPr>
          <a:xfrm>
            <a:off x="3986074" y="2881510"/>
            <a:ext cx="117266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DB9270-AC9A-459D-9330-CD360329E9F8}"/>
              </a:ext>
            </a:extLst>
          </p:cNvPr>
          <p:cNvCxnSpPr>
            <a:cxnSpLocks/>
          </p:cNvCxnSpPr>
          <p:nvPr/>
        </p:nvCxnSpPr>
        <p:spPr>
          <a:xfrm>
            <a:off x="3986074" y="3206995"/>
            <a:ext cx="1172665" cy="665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D993009-CCDD-4930-9E90-0CFF5D506EF8}"/>
              </a:ext>
            </a:extLst>
          </p:cNvPr>
          <p:cNvCxnSpPr>
            <a:cxnSpLocks/>
          </p:cNvCxnSpPr>
          <p:nvPr/>
        </p:nvCxnSpPr>
        <p:spPr>
          <a:xfrm>
            <a:off x="3986074" y="3495675"/>
            <a:ext cx="117266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980B590-CD9A-4BC6-BD6A-EF010D466FBC}"/>
              </a:ext>
            </a:extLst>
          </p:cNvPr>
          <p:cNvCxnSpPr>
            <a:cxnSpLocks/>
          </p:cNvCxnSpPr>
          <p:nvPr/>
        </p:nvCxnSpPr>
        <p:spPr>
          <a:xfrm>
            <a:off x="5880204" y="2881510"/>
            <a:ext cx="1334152" cy="9543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945AB65-9C6F-4564-B4C8-BF2C4E1CFE88}"/>
              </a:ext>
            </a:extLst>
          </p:cNvPr>
          <p:cNvCxnSpPr>
            <a:cxnSpLocks/>
          </p:cNvCxnSpPr>
          <p:nvPr/>
        </p:nvCxnSpPr>
        <p:spPr>
          <a:xfrm>
            <a:off x="3986074" y="3822577"/>
            <a:ext cx="1210713"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4E8B6BD-E58B-4174-A906-96B8F85B57FD}"/>
              </a:ext>
            </a:extLst>
          </p:cNvPr>
          <p:cNvCxnSpPr>
            <a:cxnSpLocks/>
          </p:cNvCxnSpPr>
          <p:nvPr/>
        </p:nvCxnSpPr>
        <p:spPr>
          <a:xfrm>
            <a:off x="3986074" y="4054875"/>
            <a:ext cx="1295776"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145F3EE-244C-44FA-A487-B3CB86A9D609}"/>
              </a:ext>
            </a:extLst>
          </p:cNvPr>
          <p:cNvCxnSpPr>
            <a:cxnSpLocks/>
          </p:cNvCxnSpPr>
          <p:nvPr/>
        </p:nvCxnSpPr>
        <p:spPr>
          <a:xfrm>
            <a:off x="3986074" y="4322686"/>
            <a:ext cx="132506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290C04C-DC43-4534-9544-84B9CF167184}"/>
              </a:ext>
            </a:extLst>
          </p:cNvPr>
          <p:cNvCxnSpPr>
            <a:cxnSpLocks/>
          </p:cNvCxnSpPr>
          <p:nvPr/>
        </p:nvCxnSpPr>
        <p:spPr>
          <a:xfrm>
            <a:off x="5800987" y="2116507"/>
            <a:ext cx="1413369" cy="86043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8EBB8DA-BF58-4959-9A43-B752A4EF355C}"/>
              </a:ext>
            </a:extLst>
          </p:cNvPr>
          <p:cNvCxnSpPr>
            <a:cxnSpLocks/>
          </p:cNvCxnSpPr>
          <p:nvPr/>
        </p:nvCxnSpPr>
        <p:spPr>
          <a:xfrm>
            <a:off x="5840595" y="2344130"/>
            <a:ext cx="1373761" cy="63281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64B204F-ACE8-49F5-917C-B807D0BFC8FC}"/>
              </a:ext>
            </a:extLst>
          </p:cNvPr>
          <p:cNvCxnSpPr>
            <a:cxnSpLocks/>
          </p:cNvCxnSpPr>
          <p:nvPr/>
        </p:nvCxnSpPr>
        <p:spPr>
          <a:xfrm>
            <a:off x="5869337" y="2624546"/>
            <a:ext cx="1345019" cy="3523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BCA593E-BBB4-4022-B28A-297989E96ADA}"/>
              </a:ext>
            </a:extLst>
          </p:cNvPr>
          <p:cNvCxnSpPr>
            <a:cxnSpLocks/>
          </p:cNvCxnSpPr>
          <p:nvPr/>
        </p:nvCxnSpPr>
        <p:spPr>
          <a:xfrm flipV="1">
            <a:off x="5880204" y="2976945"/>
            <a:ext cx="1334152" cy="17990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F9F27A0A-DEFE-498D-93EF-1EA0BE275F70}"/>
              </a:ext>
            </a:extLst>
          </p:cNvPr>
          <p:cNvCxnSpPr>
            <a:cxnSpLocks/>
          </p:cNvCxnSpPr>
          <p:nvPr/>
        </p:nvCxnSpPr>
        <p:spPr>
          <a:xfrm flipV="1">
            <a:off x="5874770" y="2976945"/>
            <a:ext cx="1339586" cy="49413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A93B36B-9A9D-42B4-BBE4-B8CC80F84A9B}"/>
              </a:ext>
            </a:extLst>
          </p:cNvPr>
          <p:cNvCxnSpPr>
            <a:cxnSpLocks/>
          </p:cNvCxnSpPr>
          <p:nvPr/>
        </p:nvCxnSpPr>
        <p:spPr>
          <a:xfrm flipV="1">
            <a:off x="5840595" y="2976945"/>
            <a:ext cx="1373761" cy="7979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ACC2719-48A9-4613-A535-3AA62BFD47BD}"/>
              </a:ext>
            </a:extLst>
          </p:cNvPr>
          <p:cNvCxnSpPr>
            <a:cxnSpLocks/>
          </p:cNvCxnSpPr>
          <p:nvPr/>
        </p:nvCxnSpPr>
        <p:spPr>
          <a:xfrm flipV="1">
            <a:off x="5692311" y="2976945"/>
            <a:ext cx="1522045" cy="13570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24283F5C-22E1-4CB0-8311-B6DFA6AE2D87}"/>
              </a:ext>
            </a:extLst>
          </p:cNvPr>
          <p:cNvCxnSpPr>
            <a:cxnSpLocks/>
          </p:cNvCxnSpPr>
          <p:nvPr/>
        </p:nvCxnSpPr>
        <p:spPr>
          <a:xfrm flipV="1">
            <a:off x="5800987" y="2976945"/>
            <a:ext cx="1413369" cy="103021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0B32102A-A1B0-4E6D-B93B-1B9FEA4966E4}"/>
              </a:ext>
            </a:extLst>
          </p:cNvPr>
          <p:cNvSpPr txBox="1"/>
          <p:nvPr/>
        </p:nvSpPr>
        <p:spPr>
          <a:xfrm>
            <a:off x="5372992" y="1761575"/>
            <a:ext cx="308113" cy="2554545"/>
          </a:xfrm>
          <a:prstGeom prst="rect">
            <a:avLst/>
          </a:prstGeom>
          <a:noFill/>
        </p:spPr>
        <p:txBody>
          <a:bodyPr wrap="square" rtlCol="0">
            <a:spAutoFit/>
          </a:bodyPr>
          <a:lstStyle/>
          <a:p>
            <a:pPr algn="ctr"/>
            <a:r>
              <a:rPr lang="en-US" sz="1600" b="1" dirty="0">
                <a:solidFill>
                  <a:schemeClr val="bg1"/>
                </a:solidFill>
              </a:rPr>
              <a:t>DIVESTMENT</a:t>
            </a:r>
          </a:p>
        </p:txBody>
      </p:sp>
      <p:sp>
        <p:nvSpPr>
          <p:cNvPr id="30" name="Title 1">
            <a:extLst>
              <a:ext uri="{FF2B5EF4-FFF2-40B4-BE49-F238E27FC236}">
                <a16:creationId xmlns:a16="http://schemas.microsoft.com/office/drawing/2014/main" id="{07FCA16F-81EA-9136-03C1-B5C460F258D5}"/>
              </a:ext>
            </a:extLst>
          </p:cNvPr>
          <p:cNvSpPr txBox="1">
            <a:spLocks/>
          </p:cNvSpPr>
          <p:nvPr/>
        </p:nvSpPr>
        <p:spPr>
          <a:xfrm>
            <a:off x="2094842" y="843168"/>
            <a:ext cx="8825657" cy="63210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The Case For Concentrated Effort</a:t>
            </a:r>
          </a:p>
        </p:txBody>
      </p:sp>
      <p:sp>
        <p:nvSpPr>
          <p:cNvPr id="31" name="TextBox 30">
            <a:extLst>
              <a:ext uri="{FF2B5EF4-FFF2-40B4-BE49-F238E27FC236}">
                <a16:creationId xmlns:a16="http://schemas.microsoft.com/office/drawing/2014/main" id="{4B1E18AF-30BF-A018-3DC7-81384EAC9843}"/>
              </a:ext>
            </a:extLst>
          </p:cNvPr>
          <p:cNvSpPr txBox="1"/>
          <p:nvPr/>
        </p:nvSpPr>
        <p:spPr>
          <a:xfrm>
            <a:off x="7214356" y="2657175"/>
            <a:ext cx="1650677" cy="649448"/>
          </a:xfrm>
          <a:prstGeom prst="rect">
            <a:avLst/>
          </a:prstGeom>
          <a:solidFill>
            <a:schemeClr val="accent3">
              <a:lumMod val="40000"/>
              <a:lumOff val="60000"/>
            </a:schemeClr>
          </a:solidFill>
        </p:spPr>
        <p:txBody>
          <a:bodyPr wrap="square" rtlCol="0">
            <a:spAutoFit/>
          </a:bodyPr>
          <a:lstStyle/>
          <a:p>
            <a:endParaRPr lang="en-US" b="1" dirty="0">
              <a:solidFill>
                <a:schemeClr val="bg1"/>
              </a:solidFill>
            </a:endParaRPr>
          </a:p>
        </p:txBody>
      </p:sp>
      <p:sp>
        <p:nvSpPr>
          <p:cNvPr id="32" name="TextBox 31">
            <a:extLst>
              <a:ext uri="{FF2B5EF4-FFF2-40B4-BE49-F238E27FC236}">
                <a16:creationId xmlns:a16="http://schemas.microsoft.com/office/drawing/2014/main" id="{3C4473FB-DBA0-58B3-99F9-FE6E3AEC7920}"/>
              </a:ext>
            </a:extLst>
          </p:cNvPr>
          <p:cNvSpPr txBox="1"/>
          <p:nvPr/>
        </p:nvSpPr>
        <p:spPr>
          <a:xfrm>
            <a:off x="7313254" y="2650909"/>
            <a:ext cx="1452880" cy="646331"/>
          </a:xfrm>
          <a:prstGeom prst="rect">
            <a:avLst/>
          </a:prstGeom>
          <a:noFill/>
        </p:spPr>
        <p:txBody>
          <a:bodyPr wrap="square" rtlCol="0">
            <a:spAutoFit/>
          </a:bodyPr>
          <a:lstStyle/>
          <a:p>
            <a:pPr algn="ctr"/>
            <a:r>
              <a:rPr lang="en-US" b="1" dirty="0">
                <a:solidFill>
                  <a:schemeClr val="bg1"/>
                </a:solidFill>
              </a:rPr>
              <a:t>  Defense Industry</a:t>
            </a:r>
          </a:p>
        </p:txBody>
      </p:sp>
    </p:spTree>
    <p:extLst>
      <p:ext uri="{BB962C8B-B14F-4D97-AF65-F5344CB8AC3E}">
        <p14:creationId xmlns:p14="http://schemas.microsoft.com/office/powerpoint/2010/main" val="157242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39F5481-A614-557E-2201-9D85E0A56CA2}"/>
              </a:ext>
            </a:extLst>
          </p:cNvPr>
          <p:cNvSpPr/>
          <p:nvPr/>
        </p:nvSpPr>
        <p:spPr>
          <a:xfrm>
            <a:off x="350803" y="2180606"/>
            <a:ext cx="3141176" cy="24967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A36795-B2D3-0904-78F9-A390A1B4DA36}"/>
              </a:ext>
            </a:extLst>
          </p:cNvPr>
          <p:cNvSpPr/>
          <p:nvPr/>
        </p:nvSpPr>
        <p:spPr>
          <a:xfrm>
            <a:off x="8907110" y="2173197"/>
            <a:ext cx="3033725" cy="24354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F7571-C3F0-3378-6D1F-8F00291C71A3}"/>
              </a:ext>
            </a:extLst>
          </p:cNvPr>
          <p:cNvSpPr>
            <a:spLocks noGrp="1"/>
          </p:cNvSpPr>
          <p:nvPr>
            <p:ph type="title" idx="4294967295"/>
          </p:nvPr>
        </p:nvSpPr>
        <p:spPr>
          <a:xfrm>
            <a:off x="890713" y="657972"/>
            <a:ext cx="12094566" cy="1400175"/>
          </a:xfrm>
        </p:spPr>
        <p:txBody>
          <a:bodyPr/>
          <a:lstStyle/>
          <a:p>
            <a:r>
              <a:rPr lang="en-US" sz="4000" dirty="0">
                <a:solidFill>
                  <a:srgbClr val="FFFF00"/>
                </a:solidFill>
              </a:rPr>
              <a:t>Blob Attacked from Political Left and Right</a:t>
            </a:r>
            <a:br>
              <a:rPr lang="en-US" sz="4000" dirty="0">
                <a:solidFill>
                  <a:srgbClr val="FFFF00"/>
                </a:solidFill>
              </a:rPr>
            </a:br>
            <a:endParaRPr lang="en-US" sz="4000" dirty="0">
              <a:solidFill>
                <a:srgbClr val="FFFF00"/>
              </a:solidFill>
            </a:endParaRPr>
          </a:p>
        </p:txBody>
      </p:sp>
      <p:pic>
        <p:nvPicPr>
          <p:cNvPr id="6" name="Picture 5" descr="Diagram&#10;&#10;Description automatically generated">
            <a:extLst>
              <a:ext uri="{FF2B5EF4-FFF2-40B4-BE49-F238E27FC236}">
                <a16:creationId xmlns:a16="http://schemas.microsoft.com/office/drawing/2014/main" id="{367EC86C-321A-C0E9-156C-656918A06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169" y="2541460"/>
            <a:ext cx="3850293" cy="1775079"/>
          </a:xfrm>
          <a:prstGeom prst="rect">
            <a:avLst/>
          </a:prstGeom>
        </p:spPr>
      </p:pic>
      <p:sp>
        <p:nvSpPr>
          <p:cNvPr id="7" name="TextBox 6">
            <a:extLst>
              <a:ext uri="{FF2B5EF4-FFF2-40B4-BE49-F238E27FC236}">
                <a16:creationId xmlns:a16="http://schemas.microsoft.com/office/drawing/2014/main" id="{C34220F5-B30A-79C8-FE02-F8D50D41C6FE}"/>
              </a:ext>
            </a:extLst>
          </p:cNvPr>
          <p:cNvSpPr txBox="1"/>
          <p:nvPr/>
        </p:nvSpPr>
        <p:spPr>
          <a:xfrm>
            <a:off x="9196470" y="2628899"/>
            <a:ext cx="253081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Libertarians</a:t>
            </a:r>
          </a:p>
          <a:p>
            <a:pPr marL="342900" indent="-342900">
              <a:buFont typeface="Arial" panose="020B0604020202020204" pitchFamily="34" charset="0"/>
              <a:buChar char="•"/>
            </a:pPr>
            <a:r>
              <a:rPr lang="en-US" sz="2400" dirty="0"/>
              <a:t>America First populists</a:t>
            </a:r>
          </a:p>
          <a:p>
            <a:pPr marL="342900" indent="-342900">
              <a:buFont typeface="Arial" panose="020B0604020202020204" pitchFamily="34" charset="0"/>
              <a:buChar char="•"/>
            </a:pPr>
            <a:r>
              <a:rPr lang="en-US" sz="2400" dirty="0"/>
              <a:t>Plutocrats</a:t>
            </a:r>
          </a:p>
        </p:txBody>
      </p:sp>
      <p:sp>
        <p:nvSpPr>
          <p:cNvPr id="8" name="TextBox 7">
            <a:extLst>
              <a:ext uri="{FF2B5EF4-FFF2-40B4-BE49-F238E27FC236}">
                <a16:creationId xmlns:a16="http://schemas.microsoft.com/office/drawing/2014/main" id="{242D87AC-5C28-EDDA-61C6-48038AD9A05B}"/>
              </a:ext>
            </a:extLst>
          </p:cNvPr>
          <p:cNvSpPr txBox="1"/>
          <p:nvPr/>
        </p:nvSpPr>
        <p:spPr>
          <a:xfrm>
            <a:off x="401669" y="2735947"/>
            <a:ext cx="317885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Peace activists</a:t>
            </a:r>
          </a:p>
          <a:p>
            <a:pPr marL="342900" indent="-342900">
              <a:buFont typeface="Arial" panose="020B0604020202020204" pitchFamily="34" charset="0"/>
              <a:buChar char="•"/>
            </a:pPr>
            <a:r>
              <a:rPr lang="en-US" sz="2400" dirty="0"/>
              <a:t>Environmentalists</a:t>
            </a:r>
          </a:p>
          <a:p>
            <a:pPr marL="342900" indent="-342900">
              <a:buFont typeface="Arial" panose="020B0604020202020204" pitchFamily="34" charset="0"/>
              <a:buChar char="•"/>
            </a:pPr>
            <a:r>
              <a:rPr lang="en-US" sz="2400" dirty="0"/>
              <a:t>Social Justice activists</a:t>
            </a:r>
          </a:p>
        </p:txBody>
      </p:sp>
      <p:cxnSp>
        <p:nvCxnSpPr>
          <p:cNvPr id="14" name="Straight Arrow Connector 13">
            <a:extLst>
              <a:ext uri="{FF2B5EF4-FFF2-40B4-BE49-F238E27FC236}">
                <a16:creationId xmlns:a16="http://schemas.microsoft.com/office/drawing/2014/main" id="{674329E5-99D5-AD4F-EA3E-983DE623E39D}"/>
              </a:ext>
            </a:extLst>
          </p:cNvPr>
          <p:cNvCxnSpPr>
            <a:cxnSpLocks/>
          </p:cNvCxnSpPr>
          <p:nvPr/>
        </p:nvCxnSpPr>
        <p:spPr>
          <a:xfrm>
            <a:off x="3470917" y="3234750"/>
            <a:ext cx="672252"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a:extLst>
              <a:ext uri="{FF2B5EF4-FFF2-40B4-BE49-F238E27FC236}">
                <a16:creationId xmlns:a16="http://schemas.microsoft.com/office/drawing/2014/main" id="{D11CB4F2-CED3-08E5-E46F-81271460721E}"/>
              </a:ext>
            </a:extLst>
          </p:cNvPr>
          <p:cNvCxnSpPr>
            <a:cxnSpLocks/>
            <a:endCxn id="6" idx="3"/>
          </p:cNvCxnSpPr>
          <p:nvPr/>
        </p:nvCxnSpPr>
        <p:spPr>
          <a:xfrm flipH="1">
            <a:off x="7993462" y="3429000"/>
            <a:ext cx="91364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5" name="Straight Arrow Connector 24">
            <a:extLst>
              <a:ext uri="{FF2B5EF4-FFF2-40B4-BE49-F238E27FC236}">
                <a16:creationId xmlns:a16="http://schemas.microsoft.com/office/drawing/2014/main" id="{84930C78-772A-52BB-69C8-5FDE530341AB}"/>
              </a:ext>
            </a:extLst>
          </p:cNvPr>
          <p:cNvCxnSpPr>
            <a:cxnSpLocks/>
          </p:cNvCxnSpPr>
          <p:nvPr/>
        </p:nvCxnSpPr>
        <p:spPr>
          <a:xfrm>
            <a:off x="3491979" y="3489025"/>
            <a:ext cx="672252"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a:extLst>
              <a:ext uri="{FF2B5EF4-FFF2-40B4-BE49-F238E27FC236}">
                <a16:creationId xmlns:a16="http://schemas.microsoft.com/office/drawing/2014/main" id="{ECD9002C-E725-7FD5-12A0-2E7AD12080C7}"/>
              </a:ext>
            </a:extLst>
          </p:cNvPr>
          <p:cNvCxnSpPr>
            <a:cxnSpLocks/>
          </p:cNvCxnSpPr>
          <p:nvPr/>
        </p:nvCxnSpPr>
        <p:spPr>
          <a:xfrm>
            <a:off x="3429000" y="3729062"/>
            <a:ext cx="714169"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a:extLst>
              <a:ext uri="{FF2B5EF4-FFF2-40B4-BE49-F238E27FC236}">
                <a16:creationId xmlns:a16="http://schemas.microsoft.com/office/drawing/2014/main" id="{4C7359FB-F3B6-40E5-8C34-295C753CB0B0}"/>
              </a:ext>
            </a:extLst>
          </p:cNvPr>
          <p:cNvCxnSpPr>
            <a:cxnSpLocks/>
          </p:cNvCxnSpPr>
          <p:nvPr/>
        </p:nvCxnSpPr>
        <p:spPr>
          <a:xfrm flipH="1">
            <a:off x="7993462" y="3145520"/>
            <a:ext cx="91364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8" name="Straight Arrow Connector 27">
            <a:extLst>
              <a:ext uri="{FF2B5EF4-FFF2-40B4-BE49-F238E27FC236}">
                <a16:creationId xmlns:a16="http://schemas.microsoft.com/office/drawing/2014/main" id="{D3767BEB-1E0A-1451-8BDE-1749C3FFA9B9}"/>
              </a:ext>
            </a:extLst>
          </p:cNvPr>
          <p:cNvCxnSpPr>
            <a:cxnSpLocks/>
          </p:cNvCxnSpPr>
          <p:nvPr/>
        </p:nvCxnSpPr>
        <p:spPr>
          <a:xfrm flipH="1">
            <a:off x="7993462" y="3686422"/>
            <a:ext cx="964514"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00224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9D21-6B46-FE7C-BA3C-4C9A2991945D}"/>
              </a:ext>
            </a:extLst>
          </p:cNvPr>
          <p:cNvSpPr>
            <a:spLocks noGrp="1"/>
          </p:cNvSpPr>
          <p:nvPr>
            <p:ph type="title" idx="4294967295"/>
          </p:nvPr>
        </p:nvSpPr>
        <p:spPr>
          <a:xfrm>
            <a:off x="4337175" y="201144"/>
            <a:ext cx="9404350" cy="1400175"/>
          </a:xfrm>
        </p:spPr>
        <p:txBody>
          <a:bodyPr/>
          <a:lstStyle/>
          <a:p>
            <a:r>
              <a:rPr lang="en-US" dirty="0">
                <a:solidFill>
                  <a:srgbClr val="FFFF00"/>
                </a:solidFill>
              </a:rPr>
              <a:t>Summary</a:t>
            </a:r>
          </a:p>
        </p:txBody>
      </p:sp>
      <p:sp>
        <p:nvSpPr>
          <p:cNvPr id="3" name="Content Placeholder 2">
            <a:extLst>
              <a:ext uri="{FF2B5EF4-FFF2-40B4-BE49-F238E27FC236}">
                <a16:creationId xmlns:a16="http://schemas.microsoft.com/office/drawing/2014/main" id="{50DFE0A9-56B0-B09F-9453-9C8BF79F19D2}"/>
              </a:ext>
            </a:extLst>
          </p:cNvPr>
          <p:cNvSpPr>
            <a:spLocks noGrp="1"/>
          </p:cNvSpPr>
          <p:nvPr>
            <p:ph idx="4294967295"/>
          </p:nvPr>
        </p:nvSpPr>
        <p:spPr>
          <a:xfrm>
            <a:off x="198195" y="590080"/>
            <a:ext cx="11522341" cy="5270188"/>
          </a:xfrm>
        </p:spPr>
        <p:txBody>
          <a:bodyPr>
            <a:normAutofit fontScale="92500" lnSpcReduction="20000"/>
          </a:bodyPr>
          <a:lstStyle/>
          <a:p>
            <a:pPr marL="0" indent="0">
              <a:buNone/>
            </a:pPr>
            <a:endParaRPr lang="en-US" sz="2400" dirty="0"/>
          </a:p>
          <a:p>
            <a:pPr lvl="1"/>
            <a:r>
              <a:rPr lang="en-US" sz="2800" dirty="0"/>
              <a:t>The Blob is a group of elites controlling U.S. foreign policy</a:t>
            </a:r>
          </a:p>
          <a:p>
            <a:pPr lvl="1"/>
            <a:r>
              <a:rPr lang="en-US" sz="2800" dirty="0"/>
              <a:t>The ideology of the blob is militaristic pursuit of liberal hegemony</a:t>
            </a:r>
          </a:p>
          <a:p>
            <a:pPr lvl="1"/>
            <a:r>
              <a:rPr lang="en-US" sz="2800" dirty="0"/>
              <a:t>The Blob’s actions have resulted in costly and destructive failures</a:t>
            </a:r>
          </a:p>
          <a:p>
            <a:pPr lvl="1"/>
            <a:r>
              <a:rPr lang="en-US" sz="2800" dirty="0"/>
              <a:t>The Blob has avoided accountability and remains in control</a:t>
            </a:r>
          </a:p>
          <a:p>
            <a:pPr lvl="1"/>
            <a:r>
              <a:rPr lang="en-US" sz="2800" dirty="0"/>
              <a:t>Understanding the structure of the Blob requires determining patterns of financial and influence flows</a:t>
            </a:r>
          </a:p>
          <a:p>
            <a:pPr lvl="1"/>
            <a:r>
              <a:rPr lang="en-US" sz="2800" dirty="0"/>
              <a:t>Knowledge of the Blob’s structure enables more effective opposition to its actions</a:t>
            </a:r>
          </a:p>
          <a:p>
            <a:pPr lvl="1"/>
            <a:r>
              <a:rPr lang="en-US" sz="2800" dirty="0"/>
              <a:t>The Blob is vulnerable in its funding mechanisms</a:t>
            </a:r>
          </a:p>
          <a:p>
            <a:pPr lvl="1"/>
            <a:r>
              <a:rPr lang="en-US" sz="2800" dirty="0"/>
              <a:t>The Blob will ultimately be discredited and driven from power</a:t>
            </a:r>
          </a:p>
          <a:p>
            <a:pPr lvl="1"/>
            <a:r>
              <a:rPr lang="en-US" sz="2800" dirty="0"/>
              <a:t>Defeat of the Blob should be a primary GP objective</a:t>
            </a:r>
          </a:p>
          <a:p>
            <a:pPr marL="457200" lvl="1" indent="0">
              <a:buNone/>
            </a:pPr>
            <a:endParaRPr lang="en-US" sz="1600" dirty="0"/>
          </a:p>
        </p:txBody>
      </p:sp>
    </p:spTree>
    <p:extLst>
      <p:ext uri="{BB962C8B-B14F-4D97-AF65-F5344CB8AC3E}">
        <p14:creationId xmlns:p14="http://schemas.microsoft.com/office/powerpoint/2010/main" val="235157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4162-41BE-26B4-5162-01EF0B81AEA6}"/>
              </a:ext>
            </a:extLst>
          </p:cNvPr>
          <p:cNvSpPr>
            <a:spLocks noGrp="1"/>
          </p:cNvSpPr>
          <p:nvPr>
            <p:ph type="title" idx="4294967295"/>
          </p:nvPr>
        </p:nvSpPr>
        <p:spPr>
          <a:xfrm>
            <a:off x="1354396" y="426287"/>
            <a:ext cx="9918700" cy="1400175"/>
          </a:xfrm>
        </p:spPr>
        <p:txBody>
          <a:bodyPr/>
          <a:lstStyle/>
          <a:p>
            <a:r>
              <a:rPr lang="en-US" dirty="0">
                <a:solidFill>
                  <a:srgbClr val="FFFF00"/>
                </a:solidFill>
              </a:rPr>
              <a:t>Why Is the Blob’s Structure Important?</a:t>
            </a:r>
          </a:p>
        </p:txBody>
      </p:sp>
      <p:sp>
        <p:nvSpPr>
          <p:cNvPr id="3" name="Content Placeholder 2">
            <a:extLst>
              <a:ext uri="{FF2B5EF4-FFF2-40B4-BE49-F238E27FC236}">
                <a16:creationId xmlns:a16="http://schemas.microsoft.com/office/drawing/2014/main" id="{5B01C9FA-DA93-642F-9B88-58E74679BB45}"/>
              </a:ext>
            </a:extLst>
          </p:cNvPr>
          <p:cNvSpPr>
            <a:spLocks noGrp="1"/>
          </p:cNvSpPr>
          <p:nvPr>
            <p:ph idx="4294967295"/>
          </p:nvPr>
        </p:nvSpPr>
        <p:spPr>
          <a:xfrm>
            <a:off x="2013481" y="1535863"/>
            <a:ext cx="8947150" cy="4195762"/>
          </a:xfrm>
        </p:spPr>
        <p:txBody>
          <a:bodyPr>
            <a:normAutofit/>
          </a:bodyPr>
          <a:lstStyle/>
          <a:p>
            <a:r>
              <a:rPr lang="en-US" sz="2800" dirty="0"/>
              <a:t>The Blob dominates Washington policy and has overwhelming financial, political, and media resources compared to peace activists</a:t>
            </a:r>
          </a:p>
          <a:p>
            <a:r>
              <a:rPr lang="en-US" sz="2800" dirty="0"/>
              <a:t>Successfully challenging the Blob requires determining where it is vulnerable</a:t>
            </a:r>
          </a:p>
          <a:p>
            <a:r>
              <a:rPr lang="en-US" sz="2800" dirty="0"/>
              <a:t>Vulnerabilities can be determined by understanding the anatomy of the Blob</a:t>
            </a:r>
          </a:p>
        </p:txBody>
      </p:sp>
    </p:spTree>
    <p:extLst>
      <p:ext uri="{BB962C8B-B14F-4D97-AF65-F5344CB8AC3E}">
        <p14:creationId xmlns:p14="http://schemas.microsoft.com/office/powerpoint/2010/main" val="2377363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28745-138F-4CF1-A2DA-0813762E7A03}"/>
              </a:ext>
            </a:extLst>
          </p:cNvPr>
          <p:cNvSpPr txBox="1"/>
          <p:nvPr/>
        </p:nvSpPr>
        <p:spPr>
          <a:xfrm>
            <a:off x="2657856" y="438912"/>
            <a:ext cx="7668768" cy="461665"/>
          </a:xfrm>
          <a:prstGeom prst="rect">
            <a:avLst/>
          </a:prstGeom>
          <a:noFill/>
        </p:spPr>
        <p:txBody>
          <a:bodyPr wrap="square" rtlCol="0">
            <a:spAutoFit/>
          </a:bodyPr>
          <a:lstStyle/>
          <a:p>
            <a:pPr algn="ctr"/>
            <a:r>
              <a:rPr lang="en-US" sz="2400" b="1" i="1" u="sng" dirty="0">
                <a:solidFill>
                  <a:srgbClr val="EBEBEB"/>
                </a:solidFill>
                <a:latin typeface="+mj-lt"/>
                <a:ea typeface="+mj-ea"/>
                <a:cs typeface="+mj-cs"/>
              </a:rPr>
              <a:t> </a:t>
            </a:r>
          </a:p>
        </p:txBody>
      </p:sp>
      <p:sp>
        <p:nvSpPr>
          <p:cNvPr id="3" name="TextBox 2">
            <a:extLst>
              <a:ext uri="{FF2B5EF4-FFF2-40B4-BE49-F238E27FC236}">
                <a16:creationId xmlns:a16="http://schemas.microsoft.com/office/drawing/2014/main" id="{FB1602BB-84AC-449E-B5B2-844092879FF2}"/>
              </a:ext>
            </a:extLst>
          </p:cNvPr>
          <p:cNvSpPr txBox="1"/>
          <p:nvPr/>
        </p:nvSpPr>
        <p:spPr>
          <a:xfrm>
            <a:off x="1259947" y="2518610"/>
            <a:ext cx="9960864" cy="1292662"/>
          </a:xfrm>
          <a:prstGeom prst="rect">
            <a:avLst/>
          </a:prstGeom>
          <a:noFill/>
        </p:spPr>
        <p:txBody>
          <a:bodyPr wrap="square" rtlCol="0">
            <a:spAutoFit/>
          </a:bodyPr>
          <a:lstStyle/>
          <a:p>
            <a:pPr algn="ctr">
              <a:spcAft>
                <a:spcPts val="1200"/>
              </a:spcAft>
              <a:buClr>
                <a:srgbClr val="00B0F0"/>
              </a:buClr>
            </a:pPr>
            <a:r>
              <a:rPr lang="en-US" sz="4400" b="1" dirty="0"/>
              <a:t>Q &amp; A</a:t>
            </a:r>
          </a:p>
          <a:p>
            <a:pPr>
              <a:spcAft>
                <a:spcPts val="1200"/>
              </a:spcAft>
              <a:buClr>
                <a:srgbClr val="00B0F0"/>
              </a:buClr>
            </a:pPr>
            <a:endParaRPr lang="en-US" sz="2400" dirty="0"/>
          </a:p>
        </p:txBody>
      </p:sp>
    </p:spTree>
    <p:extLst>
      <p:ext uri="{BB962C8B-B14F-4D97-AF65-F5344CB8AC3E}">
        <p14:creationId xmlns:p14="http://schemas.microsoft.com/office/powerpoint/2010/main" val="3528384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B4307-025C-48EB-8E66-6B36E6A61C0E}"/>
              </a:ext>
            </a:extLst>
          </p:cNvPr>
          <p:cNvSpPr txBox="1"/>
          <p:nvPr/>
        </p:nvSpPr>
        <p:spPr>
          <a:xfrm>
            <a:off x="2801694" y="443567"/>
            <a:ext cx="6768790" cy="646331"/>
          </a:xfrm>
          <a:prstGeom prst="rect">
            <a:avLst/>
          </a:prstGeom>
          <a:noFill/>
        </p:spPr>
        <p:txBody>
          <a:bodyPr wrap="square" rtlCol="0">
            <a:spAutoFit/>
          </a:bodyPr>
          <a:lstStyle/>
          <a:p>
            <a:r>
              <a:rPr lang="en-US" sz="3600" dirty="0">
                <a:solidFill>
                  <a:srgbClr val="FFFF00"/>
                </a:solidFill>
              </a:rPr>
              <a:t>Blob Origins and Evolution</a:t>
            </a:r>
          </a:p>
        </p:txBody>
      </p:sp>
      <p:sp>
        <p:nvSpPr>
          <p:cNvPr id="3" name="TextBox 2">
            <a:extLst>
              <a:ext uri="{FF2B5EF4-FFF2-40B4-BE49-F238E27FC236}">
                <a16:creationId xmlns:a16="http://schemas.microsoft.com/office/drawing/2014/main" id="{0196365F-7CF6-435F-92B5-B778D9D67AD0}"/>
              </a:ext>
            </a:extLst>
          </p:cNvPr>
          <p:cNvSpPr txBox="1"/>
          <p:nvPr/>
        </p:nvSpPr>
        <p:spPr>
          <a:xfrm>
            <a:off x="806015" y="1305342"/>
            <a:ext cx="10760148" cy="5109091"/>
          </a:xfrm>
          <a:prstGeom prst="rect">
            <a:avLst/>
          </a:prstGeom>
          <a:noFill/>
        </p:spPr>
        <p:txBody>
          <a:bodyPr wrap="square" rtlCol="0">
            <a:spAutoFit/>
          </a:bodyPr>
          <a:lstStyle/>
          <a:p>
            <a:pPr marL="342900" indent="-342900">
              <a:buFont typeface="Arial" panose="020B0604020202020204" pitchFamily="34" charset="0"/>
              <a:buChar char="•"/>
            </a:pPr>
            <a:r>
              <a:rPr lang="en-US" sz="2800" dirty="0"/>
              <a:t>Truman launches the national security state 1945-1950</a:t>
            </a:r>
          </a:p>
          <a:p>
            <a:pPr marL="342900" indent="-342900">
              <a:buFont typeface="Arial" panose="020B0604020202020204" pitchFamily="34" charset="0"/>
              <a:buChar char="•"/>
            </a:pPr>
            <a:r>
              <a:rPr lang="en-US" sz="2800" dirty="0"/>
              <a:t>Eisenhower farewell speech warning 1961</a:t>
            </a:r>
          </a:p>
          <a:p>
            <a:pPr marL="342900" indent="-342900">
              <a:buFont typeface="Arial" panose="020B0604020202020204" pitchFamily="34" charset="0"/>
              <a:buChar char="•"/>
            </a:pPr>
            <a:r>
              <a:rPr lang="en-US" sz="2800" dirty="0"/>
              <a:t>The early Blob – Military-Industrial Complex</a:t>
            </a:r>
          </a:p>
          <a:p>
            <a:pPr marL="342900" indent="-342900">
              <a:buFont typeface="Arial" panose="020B0604020202020204" pitchFamily="34" charset="0"/>
              <a:buChar char="•"/>
            </a:pPr>
            <a:r>
              <a:rPr lang="en-US" sz="2800" dirty="0"/>
              <a:t>From MIC to MICIMAT</a:t>
            </a:r>
          </a:p>
          <a:p>
            <a:pPr lvl="1"/>
            <a:r>
              <a:rPr lang="en-US" sz="2800" dirty="0"/>
              <a:t>Military-Industrial-Congressional-Intelligence-Media-Academic-Think Tank complex</a:t>
            </a:r>
          </a:p>
          <a:p>
            <a:pPr marL="342900" indent="-342900">
              <a:buFont typeface="Arial" panose="020B0604020202020204" pitchFamily="34" charset="0"/>
              <a:buChar char="•"/>
            </a:pPr>
            <a:r>
              <a:rPr lang="en-US" sz="2800" dirty="0"/>
              <a:t>Phase I rationale: Anti-Communism</a:t>
            </a:r>
          </a:p>
          <a:p>
            <a:pPr marL="342900" indent="-342900">
              <a:buFont typeface="Arial" panose="020B0604020202020204" pitchFamily="34" charset="0"/>
              <a:buChar char="•"/>
            </a:pPr>
            <a:r>
              <a:rPr lang="en-US" sz="2800" dirty="0"/>
              <a:t>Phase II rationale: Anti-Terrorism</a:t>
            </a:r>
          </a:p>
          <a:p>
            <a:pPr marL="342900" indent="-342900">
              <a:buFont typeface="Arial" panose="020B0604020202020204" pitchFamily="34" charset="0"/>
              <a:buChar char="•"/>
            </a:pPr>
            <a:r>
              <a:rPr lang="en-US" sz="2800" dirty="0"/>
              <a:t>Current Phase rationale: Anti-Authoritarianism</a:t>
            </a:r>
          </a:p>
          <a:p>
            <a:pPr marL="342900" indent="-342900">
              <a:buFont typeface="Arial" panose="020B0604020202020204" pitchFamily="34" charset="0"/>
              <a:buChar char="•"/>
            </a:pPr>
            <a:r>
              <a:rPr lang="en-US" sz="2800" dirty="0"/>
              <a:t>Governing ideology: militaristic pursuit of </a:t>
            </a:r>
            <a:r>
              <a:rPr lang="en-US" sz="2800" dirty="0">
                <a:solidFill>
                  <a:srgbClr val="FFFF00"/>
                </a:solidFill>
              </a:rPr>
              <a:t>Liberal Hegemony</a:t>
            </a:r>
          </a:p>
          <a:p>
            <a:pPr marL="342900" indent="-342900">
              <a:buFont typeface="Arial" panose="020B0604020202020204" pitchFamily="34" charset="0"/>
              <a:buChar char="•"/>
            </a:pPr>
            <a:endParaRPr lang="en-US" sz="2800" dirty="0">
              <a:solidFill>
                <a:srgbClr val="FFFF00"/>
              </a:solidFill>
            </a:endParaRPr>
          </a:p>
          <a:p>
            <a:endParaRPr lang="en-US" dirty="0"/>
          </a:p>
        </p:txBody>
      </p:sp>
    </p:spTree>
    <p:extLst>
      <p:ext uri="{BB962C8B-B14F-4D97-AF65-F5344CB8AC3E}">
        <p14:creationId xmlns:p14="http://schemas.microsoft.com/office/powerpoint/2010/main" val="2017527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B4307-025C-48EB-8E66-6B36E6A61C0E}"/>
              </a:ext>
            </a:extLst>
          </p:cNvPr>
          <p:cNvSpPr txBox="1"/>
          <p:nvPr/>
        </p:nvSpPr>
        <p:spPr>
          <a:xfrm>
            <a:off x="2711605" y="433485"/>
            <a:ext cx="7308518" cy="646331"/>
          </a:xfrm>
          <a:prstGeom prst="rect">
            <a:avLst/>
          </a:prstGeom>
          <a:noFill/>
        </p:spPr>
        <p:txBody>
          <a:bodyPr wrap="square" rtlCol="0">
            <a:spAutoFit/>
          </a:bodyPr>
          <a:lstStyle/>
          <a:p>
            <a:r>
              <a:rPr lang="en-US" sz="3600" dirty="0">
                <a:solidFill>
                  <a:srgbClr val="FFFF00"/>
                </a:solidFill>
              </a:rPr>
              <a:t>What Is U.S. Liberal Hegemony?</a:t>
            </a:r>
          </a:p>
        </p:txBody>
      </p:sp>
      <p:sp>
        <p:nvSpPr>
          <p:cNvPr id="3" name="TextBox 2">
            <a:extLst>
              <a:ext uri="{FF2B5EF4-FFF2-40B4-BE49-F238E27FC236}">
                <a16:creationId xmlns:a16="http://schemas.microsoft.com/office/drawing/2014/main" id="{0196365F-7CF6-435F-92B5-B778D9D67AD0}"/>
              </a:ext>
            </a:extLst>
          </p:cNvPr>
          <p:cNvSpPr txBox="1"/>
          <p:nvPr/>
        </p:nvSpPr>
        <p:spPr>
          <a:xfrm>
            <a:off x="1363532" y="1506497"/>
            <a:ext cx="9655032" cy="4247317"/>
          </a:xfrm>
          <a:prstGeom prst="rect">
            <a:avLst/>
          </a:prstGeom>
          <a:noFill/>
        </p:spPr>
        <p:txBody>
          <a:bodyPr wrap="square" rtlCol="0">
            <a:spAutoFit/>
          </a:bodyPr>
          <a:lstStyle/>
          <a:p>
            <a:pPr marL="342900" indent="-342900">
              <a:buFont typeface="Arial" panose="020B0604020202020204" pitchFamily="34" charset="0"/>
              <a:buChar char="•"/>
            </a:pPr>
            <a:r>
              <a:rPr lang="en-US" sz="2800" dirty="0"/>
              <a:t>The U.S. is an exceptional nation </a:t>
            </a:r>
          </a:p>
          <a:p>
            <a:pPr marL="342900" indent="-342900">
              <a:buFont typeface="Arial" panose="020B0604020202020204" pitchFamily="34" charset="0"/>
              <a:buChar char="•"/>
            </a:pPr>
            <a:r>
              <a:rPr lang="en-US" sz="2800" dirty="0"/>
              <a:t>The U.S. has an historic duty to </a:t>
            </a:r>
            <a:r>
              <a:rPr lang="en-US" sz="2800" i="1" dirty="0">
                <a:solidFill>
                  <a:srgbClr val="FFFF00"/>
                </a:solidFill>
              </a:rPr>
              <a:t>impose</a:t>
            </a:r>
            <a:r>
              <a:rPr lang="en-US" sz="2800" dirty="0"/>
              <a:t> its political and economic model on the nations of the world</a:t>
            </a:r>
          </a:p>
          <a:p>
            <a:pPr marL="800100" lvl="1" indent="-342900">
              <a:buFont typeface="Arial" panose="020B0604020202020204" pitchFamily="34" charset="0"/>
              <a:buChar char="•"/>
            </a:pPr>
            <a:r>
              <a:rPr lang="en-US" sz="2800" dirty="0"/>
              <a:t>“Democratic” government (plutocracy) </a:t>
            </a:r>
          </a:p>
          <a:p>
            <a:pPr marL="800100" lvl="1" indent="-342900">
              <a:buFont typeface="Arial" panose="020B0604020202020204" pitchFamily="34" charset="0"/>
              <a:buChar char="•"/>
            </a:pPr>
            <a:r>
              <a:rPr lang="en-US" sz="2800" dirty="0"/>
              <a:t>“Free-market” economy (corporatocracy)</a:t>
            </a:r>
          </a:p>
          <a:p>
            <a:pPr marL="800100" lvl="1" indent="-342900">
              <a:buFont typeface="Arial" panose="020B0604020202020204" pitchFamily="34" charset="0"/>
              <a:buChar char="•"/>
            </a:pPr>
            <a:r>
              <a:rPr lang="en-US" sz="2800" dirty="0"/>
              <a:t>U.S. military supremacy needed to maintain order</a:t>
            </a:r>
          </a:p>
          <a:p>
            <a:pPr marL="800100" lvl="1" indent="-342900">
              <a:buFont typeface="Arial" panose="020B0604020202020204" pitchFamily="34" charset="0"/>
              <a:buChar char="•"/>
            </a:pPr>
            <a:r>
              <a:rPr lang="en-US" sz="2800" dirty="0"/>
              <a:t>U.S. “rules” supersede international law</a:t>
            </a:r>
          </a:p>
          <a:p>
            <a:pPr marL="342900" indent="-342900">
              <a:buFont typeface="Arial" panose="020B0604020202020204" pitchFamily="34" charset="0"/>
              <a:buChar char="•"/>
            </a:pPr>
            <a:endParaRPr lang="en-US" sz="2800" dirty="0"/>
          </a:p>
          <a:p>
            <a:r>
              <a:rPr lang="en-US" sz="2800" dirty="0"/>
              <a:t>In short: </a:t>
            </a:r>
            <a:r>
              <a:rPr lang="en-US" sz="2800" u="sng" dirty="0"/>
              <a:t>America’s elite control the world</a:t>
            </a:r>
          </a:p>
          <a:p>
            <a:endParaRPr lang="en-US" dirty="0"/>
          </a:p>
        </p:txBody>
      </p:sp>
    </p:spTree>
    <p:extLst>
      <p:ext uri="{BB962C8B-B14F-4D97-AF65-F5344CB8AC3E}">
        <p14:creationId xmlns:p14="http://schemas.microsoft.com/office/powerpoint/2010/main" val="4021785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72B4F-8D24-CEAC-FE11-56BFF09EEF38}"/>
              </a:ext>
            </a:extLst>
          </p:cNvPr>
          <p:cNvSpPr>
            <a:spLocks noGrp="1"/>
          </p:cNvSpPr>
          <p:nvPr>
            <p:ph type="title" idx="4294967295"/>
          </p:nvPr>
        </p:nvSpPr>
        <p:spPr>
          <a:xfrm>
            <a:off x="2002221" y="276765"/>
            <a:ext cx="9404350" cy="1400175"/>
          </a:xfrm>
        </p:spPr>
        <p:txBody>
          <a:bodyPr/>
          <a:lstStyle/>
          <a:p>
            <a:r>
              <a:rPr lang="en-US" dirty="0">
                <a:solidFill>
                  <a:srgbClr val="FFFF00"/>
                </a:solidFill>
              </a:rPr>
              <a:t>The Blob’s Greatest Hits</a:t>
            </a:r>
          </a:p>
        </p:txBody>
      </p:sp>
      <p:sp>
        <p:nvSpPr>
          <p:cNvPr id="3" name="Content Placeholder 2">
            <a:extLst>
              <a:ext uri="{FF2B5EF4-FFF2-40B4-BE49-F238E27FC236}">
                <a16:creationId xmlns:a16="http://schemas.microsoft.com/office/drawing/2014/main" id="{919DDE40-12EF-8DF5-B7CA-767EDE055C3A}"/>
              </a:ext>
            </a:extLst>
          </p:cNvPr>
          <p:cNvSpPr>
            <a:spLocks noGrp="1"/>
          </p:cNvSpPr>
          <p:nvPr>
            <p:ph idx="4294967295"/>
          </p:nvPr>
        </p:nvSpPr>
        <p:spPr>
          <a:xfrm>
            <a:off x="1117099" y="1331119"/>
            <a:ext cx="3702645" cy="4195762"/>
          </a:xfrm>
        </p:spPr>
        <p:txBody>
          <a:bodyPr>
            <a:normAutofit/>
          </a:bodyPr>
          <a:lstStyle/>
          <a:p>
            <a:r>
              <a:rPr lang="en-US" sz="3200" dirty="0"/>
              <a:t>Afghanistan</a:t>
            </a:r>
          </a:p>
          <a:p>
            <a:r>
              <a:rPr lang="en-US" sz="3200" dirty="0"/>
              <a:t>Iraq</a:t>
            </a:r>
          </a:p>
          <a:p>
            <a:r>
              <a:rPr lang="en-US" sz="3200" dirty="0"/>
              <a:t>Libya</a:t>
            </a:r>
          </a:p>
          <a:p>
            <a:r>
              <a:rPr lang="en-US" sz="3200" dirty="0"/>
              <a:t>Syria</a:t>
            </a:r>
          </a:p>
          <a:p>
            <a:r>
              <a:rPr lang="en-US" sz="3200" dirty="0"/>
              <a:t>Ukraine</a:t>
            </a:r>
          </a:p>
        </p:txBody>
      </p:sp>
      <p:pic>
        <p:nvPicPr>
          <p:cNvPr id="5" name="Picture 4" descr="A group of people standing next to a building on fire&#10;&#10;Description automatically generated with low confidence">
            <a:extLst>
              <a:ext uri="{FF2B5EF4-FFF2-40B4-BE49-F238E27FC236}">
                <a16:creationId xmlns:a16="http://schemas.microsoft.com/office/drawing/2014/main" id="{147FE7B9-B7E3-4655-9960-BE3706128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720" y="1490663"/>
            <a:ext cx="3446810" cy="2389788"/>
          </a:xfrm>
          <a:prstGeom prst="rect">
            <a:avLst/>
          </a:prstGeom>
        </p:spPr>
      </p:pic>
      <p:pic>
        <p:nvPicPr>
          <p:cNvPr id="7" name="Picture 6" descr="A picture containing sky, outdoor, building&#10;&#10;Description automatically generated">
            <a:extLst>
              <a:ext uri="{FF2B5EF4-FFF2-40B4-BE49-F238E27FC236}">
                <a16:creationId xmlns:a16="http://schemas.microsoft.com/office/drawing/2014/main" id="{5C18C99B-36E4-30EB-2EF5-C3A75C50A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530" y="1490440"/>
            <a:ext cx="3239645" cy="2429734"/>
          </a:xfrm>
          <a:prstGeom prst="rect">
            <a:avLst/>
          </a:prstGeom>
        </p:spPr>
      </p:pic>
      <p:pic>
        <p:nvPicPr>
          <p:cNvPr id="9" name="Picture 8" descr="A picture containing outdoor, sky, boat, building&#10;&#10;Description automatically generated">
            <a:extLst>
              <a:ext uri="{FF2B5EF4-FFF2-40B4-BE49-F238E27FC236}">
                <a16:creationId xmlns:a16="http://schemas.microsoft.com/office/drawing/2014/main" id="{06D4F476-D384-2325-1AAB-A8BA16B8E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720" y="3880451"/>
            <a:ext cx="3873234" cy="2152028"/>
          </a:xfrm>
          <a:prstGeom prst="rect">
            <a:avLst/>
          </a:prstGeom>
        </p:spPr>
      </p:pic>
      <p:pic>
        <p:nvPicPr>
          <p:cNvPr id="17" name="Picture 16">
            <a:extLst>
              <a:ext uri="{FF2B5EF4-FFF2-40B4-BE49-F238E27FC236}">
                <a16:creationId xmlns:a16="http://schemas.microsoft.com/office/drawing/2014/main" id="{7088CEBD-A845-3DD9-EFF3-32FF44AA666E}"/>
              </a:ext>
            </a:extLst>
          </p:cNvPr>
          <p:cNvPicPr>
            <a:picLocks noChangeAspect="1"/>
          </p:cNvPicPr>
          <p:nvPr/>
        </p:nvPicPr>
        <p:blipFill>
          <a:blip r:embed="rId5"/>
          <a:stretch>
            <a:fillRect/>
          </a:stretch>
        </p:blipFill>
        <p:spPr>
          <a:xfrm>
            <a:off x="8053216" y="3920174"/>
            <a:ext cx="3266272" cy="2134627"/>
          </a:xfrm>
          <a:prstGeom prst="rect">
            <a:avLst/>
          </a:prstGeom>
        </p:spPr>
      </p:pic>
    </p:spTree>
    <p:extLst>
      <p:ext uri="{BB962C8B-B14F-4D97-AF65-F5344CB8AC3E}">
        <p14:creationId xmlns:p14="http://schemas.microsoft.com/office/powerpoint/2010/main" val="113323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878-9F31-4C74-F451-AB3B69DCF4AA}"/>
              </a:ext>
            </a:extLst>
          </p:cNvPr>
          <p:cNvSpPr>
            <a:spLocks noGrp="1"/>
          </p:cNvSpPr>
          <p:nvPr>
            <p:ph type="title" idx="4294967295"/>
          </p:nvPr>
        </p:nvSpPr>
        <p:spPr>
          <a:xfrm>
            <a:off x="707196" y="344333"/>
            <a:ext cx="9404350" cy="1400175"/>
          </a:xfrm>
        </p:spPr>
        <p:txBody>
          <a:bodyPr/>
          <a:lstStyle/>
          <a:p>
            <a:r>
              <a:rPr lang="en-US" dirty="0">
                <a:solidFill>
                  <a:srgbClr val="FFFF00"/>
                </a:solidFill>
              </a:rPr>
              <a:t>The Blob’s Failure in Afghanistan</a:t>
            </a:r>
          </a:p>
        </p:txBody>
      </p:sp>
      <p:sp>
        <p:nvSpPr>
          <p:cNvPr id="3" name="TextBox 2">
            <a:extLst>
              <a:ext uri="{FF2B5EF4-FFF2-40B4-BE49-F238E27FC236}">
                <a16:creationId xmlns:a16="http://schemas.microsoft.com/office/drawing/2014/main" id="{28B4F2D5-687F-F394-4757-73D0CD72A0D4}"/>
              </a:ext>
            </a:extLst>
          </p:cNvPr>
          <p:cNvSpPr txBox="1"/>
          <p:nvPr/>
        </p:nvSpPr>
        <p:spPr>
          <a:xfrm>
            <a:off x="1033016" y="1288268"/>
            <a:ext cx="5786695"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America’s 20 year, $3 Trillion investment in Afghanistan ends in humiliating retreat, leaving a devastated and impoverished 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prstClr val="white"/>
              </a:solidFill>
              <a:latin typeface="Century Gothic" panose="020B0502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176,000 killed</a:t>
            </a:r>
          </a:p>
        </p:txBody>
      </p:sp>
      <p:pic>
        <p:nvPicPr>
          <p:cNvPr id="5" name="Picture 4" descr="A cover of a book&#10;&#10;Description automatically generated with low confidence">
            <a:extLst>
              <a:ext uri="{FF2B5EF4-FFF2-40B4-BE49-F238E27FC236}">
                <a16:creationId xmlns:a16="http://schemas.microsoft.com/office/drawing/2014/main" id="{1090701C-1D48-31BD-2F26-1F865DDD8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841" y="1175658"/>
            <a:ext cx="3659260" cy="5494385"/>
          </a:xfrm>
          <a:prstGeom prst="rect">
            <a:avLst/>
          </a:prstGeom>
        </p:spPr>
      </p:pic>
    </p:spTree>
    <p:extLst>
      <p:ext uri="{BB962C8B-B14F-4D97-AF65-F5344CB8AC3E}">
        <p14:creationId xmlns:p14="http://schemas.microsoft.com/office/powerpoint/2010/main" val="3457164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12623</TotalTime>
  <Words>2494</Words>
  <Application>Microsoft Office PowerPoint</Application>
  <PresentationFormat>Widescreen</PresentationFormat>
  <Paragraphs>468</Paragraphs>
  <Slides>50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Century Gothic</vt:lpstr>
      <vt:lpstr>Wingdings 3</vt:lpstr>
      <vt:lpstr>Ion</vt:lpstr>
      <vt:lpstr>PowerPoint Presentation</vt:lpstr>
      <vt:lpstr>What Is the Blob?</vt:lpstr>
      <vt:lpstr>PowerPoint Presentation</vt:lpstr>
      <vt:lpstr>Why Does the Blob Matter? The Blob pursues malignant policies</vt:lpstr>
      <vt:lpstr>Why Is the Blob’s Structure Important?</vt:lpstr>
      <vt:lpstr>PowerPoint Presentation</vt:lpstr>
      <vt:lpstr>PowerPoint Presentation</vt:lpstr>
      <vt:lpstr>The Blob’s Greatest Hits</vt:lpstr>
      <vt:lpstr>The Blob’s Failure in Afghanistan</vt:lpstr>
      <vt:lpstr>The Blob’s Failure in Libya</vt:lpstr>
      <vt:lpstr>The Blob’s Failure in Iraq</vt:lpstr>
      <vt:lpstr>The Blob’s Failure in Syria</vt:lpstr>
      <vt:lpstr>The Blob’s Failure in Ukraine (ongoing)</vt:lpstr>
      <vt:lpstr>The Blob Increases the Risk of Nuclear War </vt:lpstr>
      <vt:lpstr>Naming the Parts of the Blob (MICIMAT)</vt:lpstr>
      <vt:lpstr>Naming the Parts of the Blob (MICIMAT)</vt:lpstr>
      <vt:lpstr>Naming the Parts of the Blob (MICIMAT)</vt:lpstr>
      <vt:lpstr>PowerPoint Presentation</vt:lpstr>
      <vt:lpstr>Naming the parts of the Blob (MICIMAT)</vt:lpstr>
      <vt:lpstr>Naming the parts of the Blob (MICIMAT)</vt:lpstr>
      <vt:lpstr>Naming the Parts of the Blob (MICIMAT)</vt:lpstr>
      <vt:lpstr>Naming the parts of the Blob (MICIMAT)</vt:lpstr>
      <vt:lpstr>Naming the parts of the Blob (MICIMAT)</vt:lpstr>
      <vt:lpstr>Blob Think Tanks Dominate Policy Discourse</vt:lpstr>
      <vt:lpstr>The Blob Diverts Resources from Civil Society and  Harms the Environment</vt:lpstr>
      <vt:lpstr>Is the Blob Held Accountable? </vt:lpstr>
      <vt:lpstr>Anatomy of the Blob The Financial Circulatory System</vt:lpstr>
      <vt:lpstr>Anatomy of the Blob The Influence Nervous System</vt:lpstr>
      <vt:lpstr>PowerPoint Presentation</vt:lpstr>
      <vt:lpstr>The Triumph of Stealthy Influence  </vt:lpstr>
      <vt:lpstr>A Small Sample of the Blob’s Influence Network: The Kagan Clan</vt:lpstr>
      <vt:lpstr>A Rare Stealth Corruption Failure The U.S. Aerial Tanker Saga – Part I</vt:lpstr>
      <vt:lpstr>Boeing Wins the Long Game: The U.S. Aerial Tanker saga – Part II </vt:lpstr>
      <vt:lpstr>PowerPoint Presentation</vt:lpstr>
      <vt:lpstr>The Latest Blob Embarrassment: Brookings Head Resigns</vt:lpstr>
      <vt:lpstr>Anatomy of the Blob Combined Financial and Influence flows</vt:lpstr>
      <vt:lpstr>Where is the Blob vulnerable?</vt:lpstr>
      <vt:lpstr>How Congress Funds the Military</vt:lpstr>
      <vt:lpstr>Arms Vendors Are Vulnerable  To Public and Investor Pressure</vt:lpstr>
      <vt:lpstr>Raytheon Top Management Compensation 2018</vt:lpstr>
      <vt:lpstr>Targeted Divestment: A New Way to Fight the Blob</vt:lpstr>
      <vt:lpstr>The Rise of Socially Responsible Investing</vt:lpstr>
      <vt:lpstr>Strategy for Targeting Blob Vulnerabilities</vt:lpstr>
      <vt:lpstr>The Future of the Blob</vt:lpstr>
      <vt:lpstr>Economic Damage</vt:lpstr>
      <vt:lpstr>Military Disaster</vt:lpstr>
      <vt:lpstr>Peace Activists Become More Effective</vt:lpstr>
      <vt:lpstr>Blob Attacked from Political Left and Right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Haig Hovaness</dc:creator>
  <cp:lastModifiedBy>Haig Hovaness</cp:lastModifiedBy>
  <cp:revision>289</cp:revision>
  <dcterms:created xsi:type="dcterms:W3CDTF">2021-05-28T13:49:34Z</dcterms:created>
  <dcterms:modified xsi:type="dcterms:W3CDTF">2022-06-30T16:01:42Z</dcterms:modified>
</cp:coreProperties>
</file>